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sldIdLst>
    <p:sldId id="256" r:id="rId2"/>
    <p:sldId id="2147309193" r:id="rId3"/>
    <p:sldId id="2147309194" r:id="rId4"/>
    <p:sldId id="230717689" r:id="rId5"/>
    <p:sldId id="2147309195" r:id="rId6"/>
    <p:sldId id="302" r:id="rId7"/>
    <p:sldId id="365" r:id="rId8"/>
    <p:sldId id="368" r:id="rId9"/>
    <p:sldId id="257" r:id="rId10"/>
    <p:sldId id="258" r:id="rId11"/>
    <p:sldId id="259" r:id="rId12"/>
    <p:sldId id="260" r:id="rId13"/>
    <p:sldId id="278" r:id="rId14"/>
    <p:sldId id="276" r:id="rId15"/>
    <p:sldId id="262" r:id="rId16"/>
    <p:sldId id="265" r:id="rId17"/>
    <p:sldId id="261" r:id="rId18"/>
    <p:sldId id="263" r:id="rId19"/>
    <p:sldId id="267" r:id="rId20"/>
    <p:sldId id="339" r:id="rId21"/>
    <p:sldId id="338" r:id="rId22"/>
    <p:sldId id="340" r:id="rId23"/>
    <p:sldId id="270" r:id="rId24"/>
    <p:sldId id="274" r:id="rId25"/>
    <p:sldId id="269" r:id="rId26"/>
    <p:sldId id="268" r:id="rId27"/>
    <p:sldId id="273" r:id="rId28"/>
    <p:sldId id="341" r:id="rId29"/>
    <p:sldId id="328" r:id="rId30"/>
    <p:sldId id="277" r:id="rId31"/>
    <p:sldId id="369" r:id="rId32"/>
    <p:sldId id="359" r:id="rId33"/>
    <p:sldId id="381" r:id="rId34"/>
    <p:sldId id="371" r:id="rId35"/>
    <p:sldId id="289" r:id="rId36"/>
    <p:sldId id="372" r:id="rId37"/>
    <p:sldId id="2147309203" r:id="rId38"/>
    <p:sldId id="335" r:id="rId39"/>
    <p:sldId id="313" r:id="rId40"/>
    <p:sldId id="363" r:id="rId41"/>
    <p:sldId id="355" r:id="rId42"/>
    <p:sldId id="357" r:id="rId43"/>
    <p:sldId id="374" r:id="rId44"/>
    <p:sldId id="375" r:id="rId45"/>
    <p:sldId id="370" r:id="rId46"/>
    <p:sldId id="280" r:id="rId47"/>
    <p:sldId id="288" r:id="rId48"/>
    <p:sldId id="281" r:id="rId49"/>
    <p:sldId id="282" r:id="rId50"/>
    <p:sldId id="346" r:id="rId51"/>
    <p:sldId id="376" r:id="rId52"/>
    <p:sldId id="377" r:id="rId53"/>
    <p:sldId id="378" r:id="rId54"/>
    <p:sldId id="379" r:id="rId55"/>
    <p:sldId id="362" r:id="rId56"/>
    <p:sldId id="386" r:id="rId57"/>
    <p:sldId id="353" r:id="rId58"/>
    <p:sldId id="336" r:id="rId59"/>
    <p:sldId id="358" r:id="rId60"/>
    <p:sldId id="366" r:id="rId61"/>
    <p:sldId id="344" r:id="rId62"/>
    <p:sldId id="295" r:id="rId63"/>
    <p:sldId id="319" r:id="rId64"/>
    <p:sldId id="364" r:id="rId65"/>
    <p:sldId id="292" r:id="rId66"/>
    <p:sldId id="293" r:id="rId67"/>
    <p:sldId id="294" r:id="rId68"/>
    <p:sldId id="290" r:id="rId69"/>
    <p:sldId id="348" r:id="rId70"/>
    <p:sldId id="360" r:id="rId71"/>
    <p:sldId id="296" r:id="rId72"/>
    <p:sldId id="350" r:id="rId73"/>
    <p:sldId id="349" r:id="rId74"/>
    <p:sldId id="304" r:id="rId75"/>
    <p:sldId id="303" r:id="rId76"/>
    <p:sldId id="305" r:id="rId77"/>
    <p:sldId id="306" r:id="rId78"/>
    <p:sldId id="352" r:id="rId79"/>
    <p:sldId id="321" r:id="rId80"/>
    <p:sldId id="322" r:id="rId81"/>
    <p:sldId id="323" r:id="rId82"/>
    <p:sldId id="333" r:id="rId83"/>
    <p:sldId id="325" r:id="rId84"/>
    <p:sldId id="326" r:id="rId85"/>
    <p:sldId id="383" r:id="rId86"/>
    <p:sldId id="384" r:id="rId87"/>
    <p:sldId id="324" r:id="rId88"/>
    <p:sldId id="330" r:id="rId89"/>
    <p:sldId id="380" r:id="rId90"/>
    <p:sldId id="317" r:id="rId91"/>
    <p:sldId id="318" r:id="rId92"/>
    <p:sldId id="310" r:id="rId93"/>
    <p:sldId id="334" r:id="rId94"/>
    <p:sldId id="315" r:id="rId95"/>
    <p:sldId id="382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2147309193"/>
            <p14:sldId id="2147309194"/>
            <p14:sldId id="230717689"/>
            <p14:sldId id="2147309195"/>
            <p14:sldId id="302"/>
            <p14:sldId id="365"/>
            <p14:sldId id="368"/>
          </p14:sldIdLst>
        </p14:section>
        <p14:section name="DSP" id="{769EEEE8-7313-4E3E-AC0F-163C5A927B3F}">
          <p14:sldIdLst>
            <p14:sldId id="257"/>
            <p14:sldId id="258"/>
            <p14:sldId id="259"/>
            <p14:sldId id="260"/>
            <p14:sldId id="278"/>
            <p14:sldId id="276"/>
            <p14:sldId id="262"/>
            <p14:sldId id="265"/>
            <p14:sldId id="261"/>
            <p14:sldId id="263"/>
            <p14:sldId id="267"/>
            <p14:sldId id="339"/>
            <p14:sldId id="338"/>
            <p14:sldId id="340"/>
            <p14:sldId id="270"/>
            <p14:sldId id="274"/>
            <p14:sldId id="269"/>
            <p14:sldId id="268"/>
            <p14:sldId id="273"/>
            <p14:sldId id="341"/>
            <p14:sldId id="328"/>
            <p14:sldId id="277"/>
          </p14:sldIdLst>
        </p14:section>
        <p14:section name="Incremental computation" id="{58747F73-CA40-4C5F-8755-F065BDC15337}">
          <p14:sldIdLst>
            <p14:sldId id="369"/>
            <p14:sldId id="359"/>
            <p14:sldId id="381"/>
            <p14:sldId id="371"/>
            <p14:sldId id="289"/>
            <p14:sldId id="372"/>
            <p14:sldId id="2147309203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355"/>
            <p14:sldId id="357"/>
            <p14:sldId id="374"/>
            <p14:sldId id="375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377"/>
            <p14:sldId id="378"/>
            <p14:sldId id="379"/>
            <p14:sldId id="362"/>
            <p14:sldId id="386"/>
            <p14:sldId id="353"/>
          </p14:sldIdLst>
        </p14:section>
        <p14:section name="Extra" id="{E5F3158D-7788-4C84-B58B-EAD0188BF70B}">
          <p14:sldIdLst>
            <p14:sldId id="336"/>
            <p14:sldId id="358"/>
            <p14:sldId id="366"/>
            <p14:sldId id="344"/>
            <p14:sldId id="295"/>
            <p14:sldId id="319"/>
            <p14:sldId id="364"/>
            <p14:sldId id="292"/>
            <p14:sldId id="293"/>
            <p14:sldId id="294"/>
            <p14:sldId id="290"/>
            <p14:sldId id="348"/>
            <p14:sldId id="360"/>
            <p14:sldId id="296"/>
            <p14:sldId id="350"/>
            <p14:sldId id="349"/>
            <p14:sldId id="304"/>
            <p14:sldId id="303"/>
            <p14:sldId id="305"/>
            <p14:sldId id="306"/>
          </p14:sldIdLst>
        </p14:section>
        <p14:section name="DDlog" id="{D37E664A-B9C5-4F7C-BF41-A506FA405098}">
          <p14:sldIdLst>
            <p14:sldId id="352"/>
            <p14:sldId id="321"/>
            <p14:sldId id="322"/>
            <p14:sldId id="323"/>
            <p14:sldId id="333"/>
            <p14:sldId id="325"/>
            <p14:sldId id="326"/>
            <p14:sldId id="383"/>
            <p14:sldId id="384"/>
            <p14:sldId id="324"/>
            <p14:sldId id="330"/>
            <p14:sldId id="380"/>
            <p14:sldId id="317"/>
            <p14:sldId id="318"/>
            <p14:sldId id="310"/>
            <p14:sldId id="334"/>
            <p14:sldId id="315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B3D33-BA57-429C-8319-13AFA04AF500}" v="50" dt="2022-06-15T08:17:09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82" autoAdjust="0"/>
  </p:normalViewPr>
  <p:slideViewPr>
    <p:cSldViewPr snapToGrid="0">
      <p:cViewPr varScale="1">
        <p:scale>
          <a:sx n="54" d="100"/>
          <a:sy n="54" d="100"/>
        </p:scale>
        <p:origin x="53" y="9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7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7D5B3D33-BA57-429C-8319-13AFA04AF500}"/>
    <pc:docChg chg="custSel addSld delSld modSld modSection">
      <pc:chgData name="Mihai Budiu" userId="3fe408b5c12bb05c" providerId="LiveId" clId="{7D5B3D33-BA57-429C-8319-13AFA04AF500}" dt="2022-06-15T08:17:09.822" v="94"/>
      <pc:docMkLst>
        <pc:docMk/>
      </pc:docMkLst>
      <pc:sldChg chg="modSp mod">
        <pc:chgData name="Mihai Budiu" userId="3fe408b5c12bb05c" providerId="LiveId" clId="{7D5B3D33-BA57-429C-8319-13AFA04AF500}" dt="2022-06-15T08:12:13.021" v="42" actId="20577"/>
        <pc:sldMkLst>
          <pc:docMk/>
          <pc:sldMk cId="359428115" sldId="256"/>
        </pc:sldMkLst>
        <pc:spChg chg="mod">
          <ac:chgData name="Mihai Budiu" userId="3fe408b5c12bb05c" providerId="LiveId" clId="{7D5B3D33-BA57-429C-8319-13AFA04AF500}" dt="2022-06-15T08:12:13.021" v="42" actId="20577"/>
          <ac:spMkLst>
            <pc:docMk/>
            <pc:sldMk cId="359428115" sldId="256"/>
            <ac:spMk id="3" creationId="{8E98FC00-57FC-44CF-92E8-56E4B9431A64}"/>
          </ac:spMkLst>
        </pc:spChg>
      </pc:sldChg>
      <pc:sldChg chg="modSp">
        <pc:chgData name="Mihai Budiu" userId="3fe408b5c12bb05c" providerId="LiveId" clId="{7D5B3D33-BA57-429C-8319-13AFA04AF500}" dt="2022-06-15T08:14:34.975" v="93" actId="20577"/>
        <pc:sldMkLst>
          <pc:docMk/>
          <pc:sldMk cId="445934167" sldId="328"/>
        </pc:sldMkLst>
        <pc:spChg chg="mod">
          <ac:chgData name="Mihai Budiu" userId="3fe408b5c12bb05c" providerId="LiveId" clId="{7D5B3D33-BA57-429C-8319-13AFA04AF500}" dt="2022-06-15T08:14:34.975" v="93" actId="20577"/>
          <ac:spMkLst>
            <pc:docMk/>
            <pc:sldMk cId="445934167" sldId="328"/>
            <ac:spMk id="3" creationId="{69038337-F682-4383-B9EE-84C91FDF0E89}"/>
          </ac:spMkLst>
        </pc:spChg>
      </pc:sldChg>
      <pc:sldChg chg="del">
        <pc:chgData name="Mihai Budiu" userId="3fe408b5c12bb05c" providerId="LiveId" clId="{7D5B3D33-BA57-429C-8319-13AFA04AF500}" dt="2022-06-15T08:13:14.777" v="48" actId="47"/>
        <pc:sldMkLst>
          <pc:docMk/>
          <pc:sldMk cId="1735666672" sldId="367"/>
        </pc:sldMkLst>
      </pc:sldChg>
      <pc:sldChg chg="del">
        <pc:chgData name="Mihai Budiu" userId="3fe408b5c12bb05c" providerId="LiveId" clId="{7D5B3D33-BA57-429C-8319-13AFA04AF500}" dt="2022-06-15T08:12:16.693" v="43" actId="47"/>
        <pc:sldMkLst>
          <pc:docMk/>
          <pc:sldMk cId="1320915730" sldId="385"/>
        </pc:sldMkLst>
      </pc:sldChg>
      <pc:sldChg chg="add">
        <pc:chgData name="Mihai Budiu" userId="3fe408b5c12bb05c" providerId="LiveId" clId="{7D5B3D33-BA57-429C-8319-13AFA04AF500}" dt="2022-06-15T08:12:35.241" v="44"/>
        <pc:sldMkLst>
          <pc:docMk/>
          <pc:sldMk cId="1191739877" sldId="230717689"/>
        </pc:sldMkLst>
      </pc:sldChg>
      <pc:sldChg chg="add">
        <pc:chgData name="Mihai Budiu" userId="3fe408b5c12bb05c" providerId="LiveId" clId="{7D5B3D33-BA57-429C-8319-13AFA04AF500}" dt="2022-06-15T08:12:35.241" v="44"/>
        <pc:sldMkLst>
          <pc:docMk/>
          <pc:sldMk cId="3263125070" sldId="2147309193"/>
        </pc:sldMkLst>
      </pc:sldChg>
      <pc:sldChg chg="add">
        <pc:chgData name="Mihai Budiu" userId="3fe408b5c12bb05c" providerId="LiveId" clId="{7D5B3D33-BA57-429C-8319-13AFA04AF500}" dt="2022-06-15T08:12:35.241" v="44"/>
        <pc:sldMkLst>
          <pc:docMk/>
          <pc:sldMk cId="1464335242" sldId="2147309194"/>
        </pc:sldMkLst>
      </pc:sldChg>
      <pc:sldChg chg="add del">
        <pc:chgData name="Mihai Budiu" userId="3fe408b5c12bb05c" providerId="LiveId" clId="{7D5B3D33-BA57-429C-8319-13AFA04AF500}" dt="2022-06-15T08:13:02.804" v="46"/>
        <pc:sldMkLst>
          <pc:docMk/>
          <pc:sldMk cId="893859126" sldId="2147309195"/>
        </pc:sldMkLst>
      </pc:sldChg>
      <pc:sldChg chg="add">
        <pc:chgData name="Mihai Budiu" userId="3fe408b5c12bb05c" providerId="LiveId" clId="{7D5B3D33-BA57-429C-8319-13AFA04AF500}" dt="2022-06-15T08:13:12.261" v="47"/>
        <pc:sldMkLst>
          <pc:docMk/>
          <pc:sldMk cId="4290657599" sldId="2147309195"/>
        </pc:sldMkLst>
      </pc:sldChg>
      <pc:sldChg chg="add">
        <pc:chgData name="Mihai Budiu" userId="3fe408b5c12bb05c" providerId="LiveId" clId="{7D5B3D33-BA57-429C-8319-13AFA04AF500}" dt="2022-06-15T08:17:09.822" v="94"/>
        <pc:sldMkLst>
          <pc:docMk/>
          <pc:sldMk cId="3197224041" sldId="214730920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92081896872441"/>
          <c:y val="0.17687276166380383"/>
          <c:w val="0.82572439805371656"/>
          <c:h val="0.6510677230668008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Avg. Time Taken to Calculate Health (minutes)</c:v>
                </c:pt>
              </c:strCache>
            </c:strRef>
          </c:tx>
          <c:spPr>
            <a:ln w="76200" cap="rnd">
              <a:solidFill>
                <a:schemeClr val="accent1"/>
              </a:solidFill>
              <a:round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11"/>
            <c:spPr>
              <a:solidFill>
                <a:srgbClr val="FFC000"/>
              </a:solidFill>
              <a:ln w="9525">
                <a:solidFill>
                  <a:schemeClr val="accent1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</c:marker>
          <c:dPt>
            <c:idx val="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BC-42D8-9F63-57B958AA3C84}"/>
              </c:ext>
            </c:extLst>
          </c:dPt>
          <c:dPt>
            <c:idx val="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1BC-42D8-9F63-57B958AA3C84}"/>
              </c:ext>
            </c:extLst>
          </c:dPt>
          <c:dPt>
            <c:idx val="3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BC-42D8-9F63-57B958AA3C84}"/>
              </c:ext>
            </c:extLst>
          </c:dPt>
          <c:dPt>
            <c:idx val="8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0070C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A1BC-42D8-9F63-57B958AA3C84}"/>
              </c:ext>
            </c:extLst>
          </c:dPt>
          <c:dPt>
            <c:idx val="9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1BC-42D8-9F63-57B958AA3C84}"/>
              </c:ext>
            </c:extLst>
          </c:dPt>
          <c:dPt>
            <c:idx val="10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solidFill>
                  <a:srgbClr val="FFC00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BE-45BF-BC77-BD37E78319CF}"/>
              </c:ext>
            </c:extLst>
          </c:dPt>
          <c:dPt>
            <c:idx val="11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rgbClr val="00B050"/>
                </a:solidFill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F22-4196-90E7-1E9F2F1B5C8C}"/>
              </c:ext>
            </c:extLst>
          </c:dPt>
          <c:dPt>
            <c:idx val="12"/>
            <c:marker>
              <c:symbol val="circle"/>
              <c:size val="11"/>
              <c:spPr>
                <a:solidFill>
                  <a:srgbClr val="FFC000"/>
                </a:solidFill>
                <a:ln w="9525">
                  <a:solidFill>
                    <a:schemeClr val="accent1"/>
                  </a:solidFill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c:spPr>
            </c:marker>
            <c:bubble3D val="0"/>
            <c:spPr>
              <a:ln w="76200" cap="rnd">
                <a:noFill/>
                <a:prstDash val="sysDot"/>
                <a:round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E-CF22-4196-90E7-1E9F2F1B5C8C}"/>
              </c:ext>
            </c:extLst>
          </c:dPt>
          <c:xVal>
            <c:numRef>
              <c:f>Sheet1!$A$3:$A$13</c:f>
              <c:numCache>
                <c:formatCode>General</c:formatCode>
                <c:ptCount val="11"/>
                <c:pt idx="0">
                  <c:v>1</c:v>
                </c:pt>
                <c:pt idx="1">
                  <c:v>10</c:v>
                </c:pt>
                <c:pt idx="2">
                  <c:v>100</c:v>
                </c:pt>
                <c:pt idx="3">
                  <c:v>864</c:v>
                </c:pt>
                <c:pt idx="4">
                  <c:v>1779</c:v>
                </c:pt>
                <c:pt idx="5">
                  <c:v>3226</c:v>
                </c:pt>
                <c:pt idx="6">
                  <c:v>5291</c:v>
                </c:pt>
                <c:pt idx="7">
                  <c:v>7371</c:v>
                </c:pt>
                <c:pt idx="8">
                  <c:v>8611</c:v>
                </c:pt>
                <c:pt idx="9">
                  <c:v>9430</c:v>
                </c:pt>
                <c:pt idx="10">
                  <c:v>13000</c:v>
                </c:pt>
              </c:numCache>
            </c:numRef>
          </c:xVal>
          <c:yVal>
            <c:numRef>
              <c:f>Sheet1!$B$3:$B$13</c:f>
              <c:numCache>
                <c:formatCode>General</c:formatCode>
                <c:ptCount val="11"/>
                <c:pt idx="0">
                  <c:v>5</c:v>
                </c:pt>
                <c:pt idx="1">
                  <c:v>20</c:v>
                </c:pt>
                <c:pt idx="2">
                  <c:v>30</c:v>
                </c:pt>
                <c:pt idx="3">
                  <c:v>60</c:v>
                </c:pt>
                <c:pt idx="4">
                  <c:v>15</c:v>
                </c:pt>
                <c:pt idx="5">
                  <c:v>20</c:v>
                </c:pt>
                <c:pt idx="6">
                  <c:v>30</c:v>
                </c:pt>
                <c:pt idx="7">
                  <c:v>35</c:v>
                </c:pt>
                <c:pt idx="8">
                  <c:v>40</c:v>
                </c:pt>
                <c:pt idx="9">
                  <c:v>20</c:v>
                </c:pt>
                <c:pt idx="10">
                  <c:v>20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A1BC-42D8-9F63-57B958AA3C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22613183"/>
        <c:axId val="325184159"/>
      </c:scatterChart>
      <c:valAx>
        <c:axId val="322613183"/>
        <c:scaling>
          <c:orientation val="minMax"/>
          <c:max val="200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Tenants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184159"/>
        <c:crosses val="autoZero"/>
        <c:crossBetween val="midCat"/>
        <c:majorUnit val="10000"/>
      </c:valAx>
      <c:valAx>
        <c:axId val="325184159"/>
        <c:scaling>
          <c:orientation val="minMax"/>
          <c:max val="6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Delay (minutes)</a:t>
                </a:r>
              </a:p>
            </c:rich>
          </c:tx>
          <c:layout>
            <c:manualLayout>
              <c:xMode val="edge"/>
              <c:yMode val="edge"/>
              <c:x val="5.0542398285485624E-2"/>
              <c:y val="0.212173926436359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3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2613183"/>
        <c:crosses val="autoZero"/>
        <c:crossBetween val="midCat"/>
        <c:majorUnit val="20"/>
        <c:min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6/15/2022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3469F0-8FE2-4B4D-98DC-C2D87B1863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1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Single Content Layout 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age number">
            <a:extLst>
              <a:ext uri="{FF2B5EF4-FFF2-40B4-BE49-F238E27FC236}">
                <a16:creationId xmlns:a16="http://schemas.microsoft.com/office/drawing/2014/main" id="{175B5FDB-839C-A941-B264-01387F31F005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969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6" name="page number">
            <a:extLst>
              <a:ext uri="{FF2B5EF4-FFF2-40B4-BE49-F238E27FC236}">
                <a16:creationId xmlns:a16="http://schemas.microsoft.com/office/drawing/2014/main" id="{F2584149-C6DB-AE45-B715-90B7DF169DD6}"/>
              </a:ext>
            </a:extLst>
          </p:cNvPr>
          <p:cNvSpPr txBox="1"/>
          <p:nvPr userDrawn="1"/>
        </p:nvSpPr>
        <p:spPr>
          <a:xfrm>
            <a:off x="11493934" y="6464808"/>
            <a:ext cx="438104" cy="18288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>
            <a:defPPr>
              <a:defRPr lang="en-US"/>
            </a:defPPr>
            <a:lvl1pPr>
              <a:lnSpc>
                <a:spcPct val="90000"/>
              </a:lnSpc>
              <a:defRPr sz="800">
                <a:solidFill>
                  <a:schemeClr val="tx2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 algn="r"/>
            <a:fld id="{7A51DB15-7364-4F0B-A3A0-1309F8830053}" type="slidenum">
              <a:rPr lang="en-US" sz="800" smtClean="0"/>
              <a:pPr lvl="0" algn="r"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7213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76400"/>
            <a:ext cx="10972801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065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99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321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6/15/2022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6/15/2022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6/15/2022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6/15/2022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6/15/2022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textbc.ca/physicalgeology2ed/chapter/13-4-stream-type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1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1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jp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39.gif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40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support/services/skyline.html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edpix.com/photo/152829/newtons-cradle-balls-sphere-action-reaction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9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8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83.png"/><Relationship Id="rId9" Type="http://schemas.openxmlformats.org/officeDocument/2006/relationships/image" Target="../media/image10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33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113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12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177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199.png"/><Relationship Id="rId2" Type="http://schemas.openxmlformats.org/officeDocument/2006/relationships/image" Target="../media/image148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47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6.png"/><Relationship Id="rId4" Type="http://schemas.openxmlformats.org/officeDocument/2006/relationships/image" Target="../media/image1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17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mware/differential-datalog/" TargetMode="External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arxiv.org/abs/2203.16684" TargetMode="External"/><Relationship Id="rId4" Type="http://schemas.openxmlformats.org/officeDocument/2006/relationships/hyperlink" Target="https://github.com/vmware/database-stream-processor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image" Target="../media/image15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03.16684" TargetMode="External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.png"/><Relationship Id="rId4" Type="http://schemas.openxmlformats.org/officeDocument/2006/relationships/image" Target="../media/image79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12.jfi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30.png"/><Relationship Id="rId4" Type="http://schemas.openxmlformats.org/officeDocument/2006/relationships/image" Target="../media/image22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172.png"/><Relationship Id="rId4" Type="http://schemas.openxmlformats.org/officeDocument/2006/relationships/image" Target="../media/image2260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con, funnel chart&#10;&#10;Description automatically generated">
            <a:extLst>
              <a:ext uri="{FF2B5EF4-FFF2-40B4-BE49-F238E27FC236}">
                <a16:creationId xmlns:a16="http://schemas.microsoft.com/office/drawing/2014/main" id="{7D387DBA-2B49-495F-A888-CFC1DD880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0466" y="3603994"/>
            <a:ext cx="3040487" cy="3040487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7C29DE6-F237-44E3-A895-8B9055F836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Automatic Incremental View Maintenance for Rich Query Languages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June 15, 2022</a:t>
            </a:r>
          </a:p>
          <a:p>
            <a:r>
              <a:rPr lang="en-US" dirty="0" err="1"/>
              <a:t>Politehnica</a:t>
            </a:r>
            <a:r>
              <a:rPr lang="en-US" dirty="0"/>
              <a:t> University Bucharest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(signals)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is a discrete sequence of values</a:t>
                </a:r>
              </a:p>
              <a:p>
                <a:r>
                  <a:rPr lang="en-US" dirty="0"/>
                  <a:t>Aka, an unbounded vector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                                         …</a:t>
                </a:r>
                <a:endParaRPr lang="en-US" b="0" dirty="0"/>
              </a:p>
              <a:p>
                <a:r>
                  <a:rPr lang="en-US" dirty="0"/>
                  <a:t>Formally: a function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We write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this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 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can have streams with values of any 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…</a:t>
                </a:r>
              </a:p>
              <a:p>
                <a:r>
                  <a:rPr lang="en-US" dirty="0"/>
                  <a:t>…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Audio streams </a:t>
                </a:r>
                <a:r>
                  <a:rPr lang="en-US" dirty="0">
                    <a:ea typeface="Cambria Math" panose="02040503050406030204" pitchFamily="18" charset="0"/>
                  </a:rPr>
                  <a:t>are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1424972"/>
                <a:ext cx="10892028" cy="5199856"/>
              </a:xfrm>
              <a:blipFill>
                <a:blip r:embed="rId2"/>
                <a:stretch>
                  <a:fillRect l="-1007" t="-1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Content Placeholder 10" descr="A picture containing nature, outdoor, rock, tree&#10;&#10;Description automatically generated">
            <a:extLst>
              <a:ext uri="{FF2B5EF4-FFF2-40B4-BE49-F238E27FC236}">
                <a16:creationId xmlns:a16="http://schemas.microsoft.com/office/drawing/2014/main" id="{9F30DCB4-46BC-4587-B08F-E138A1C66E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834725" y="0"/>
            <a:ext cx="4294950" cy="50163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498921" y="2494866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Operators can have multiple inputs: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Streams = arrows, operators = boxes</a:t>
                </a:r>
              </a:p>
              <a:p>
                <a:r>
                  <a:rPr lang="en-US" dirty="0"/>
                  <a:t>We only deal with </a:t>
                </a:r>
                <a:r>
                  <a:rPr lang="en-US" b="1" dirty="0"/>
                  <a:t>deterministic</a:t>
                </a:r>
                <a:r>
                  <a:rPr lang="en-US" dirty="0"/>
                  <a:t> operators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Apply the function to each stream value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 defined 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baseline="-25000" dirty="0"/>
              </a:p>
              <a:p>
                <a:r>
                  <a:rPr lang="en-US" b="0" dirty="0"/>
                  <a:t>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b="0" dirty="0"/>
                  <a:t> </a:t>
                </a:r>
                <a:br>
                  <a:rPr lang="en-US" b="0" dirty="0"/>
                </a:br>
                <a:r>
                  <a:rPr lang="en-US" b="0" dirty="0"/>
                  <a:t>(a stream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b="0" dirty="0"/>
                  <a:t> is also a function)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075392"/>
                <a:ext cx="10515600" cy="4351338"/>
              </a:xfrm>
              <a:prstGeom prst="rect">
                <a:avLst/>
              </a:prstGeom>
              <a:blipFill>
                <a:blip r:embed="rId4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366173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391996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391442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3738201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3738201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012357-5D75-4AC5-AA51-6ED0A35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2" y="1947199"/>
            <a:ext cx="4385993" cy="2672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by lifting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Audio mixing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3"/>
                <a:stretch>
                  <a:fillRect l="-986" t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9C116BA5-F8DF-44E5-BF2C-0B45B19C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7" y="1970310"/>
            <a:ext cx="4037157" cy="2163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9062069" y="57527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8592492" y="5545020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8592492" y="6159197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485403" y="595176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7018336" y="536035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7018336" y="61804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9837511" y="5752797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43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sound of 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:r>
                  <a:rPr lang="en-US" dirty="0"/>
                  <a:t>Special stream 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:r>
                  <a:rPr lang="en-US" dirty="0"/>
                  <a:t>0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 l="-93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lifted: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br>
                  <a:rPr lang="en-US" dirty="0">
                    <a:ea typeface="Cambria Math" panose="02040503050406030204" pitchFamily="18" charset="0"/>
                  </a:rPr>
                </a:b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2478684"/>
              </a:xfrm>
              <a:blipFill>
                <a:blip r:embed="rId2"/>
                <a:stretch>
                  <a:fillRect l="-1227" t="-4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994658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296357" y="625289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335391" y="6247342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742367" y="60711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685917" y="6062676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Output is input delayed by one time unit</a:t>
                </a:r>
              </a:p>
              <a:p>
                <a:r>
                  <a:rPr lang="en-US" dirty="0"/>
                  <a:t>First value is 0</a:t>
                </a:r>
              </a:p>
              <a:p>
                <a:r>
                  <a:rPr lang="en-US" dirty="0"/>
                  <a:t>The name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comes from DSP (z-transform)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−1],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09702C-78C2-4FAC-A417-9403F2C841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19348"/>
              </a:xfrm>
              <a:blipFill>
                <a:blip r:embed="rId3"/>
                <a:stretch>
                  <a:fillRect l="-1043"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8BF46-5843-43C3-9090-4009DA1C8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281"/>
            <a:ext cx="10515600" cy="905719"/>
          </a:xfrm>
        </p:spPr>
        <p:txBody>
          <a:bodyPr/>
          <a:lstStyle/>
          <a:p>
            <a:r>
              <a:rPr lang="en-US" sz="3600" b="1" dirty="0"/>
              <a:t>A success story: VMware Skyline Proactive Intelligence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8498EA-E677-45EA-97F8-A762F2584C8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85786" y="1406324"/>
            <a:ext cx="11488174" cy="4308676"/>
          </a:xfrm>
        </p:spPr>
        <p:txBody>
          <a:bodyPr/>
          <a:lstStyle/>
          <a:p>
            <a:pPr marL="342900" indent="-342900"/>
            <a:r>
              <a:rPr lang="en-US" sz="2400" dirty="0"/>
              <a:t>Identifying and resolving potential issues before they occur</a:t>
            </a:r>
          </a:p>
          <a:p>
            <a:pPr marL="342900" indent="-342900"/>
            <a:r>
              <a:rPr lang="en-US" sz="2400" dirty="0"/>
              <a:t>VMware cloud service</a:t>
            </a:r>
          </a:p>
          <a:p>
            <a:pPr marL="342900" indent="-342900"/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https://www.vmware.com/support/services/skyline.html</a:t>
            </a:r>
            <a:r>
              <a:rPr lang="en-US" sz="2400" dirty="0"/>
              <a:t> </a:t>
            </a:r>
          </a:p>
          <a:p>
            <a:pPr marL="342900" indent="-342900"/>
            <a:r>
              <a:rPr lang="en-US" sz="2400" dirty="0">
                <a:ea typeface="+mn-lt"/>
                <a:cs typeface="+mn-lt"/>
              </a:rPr>
              <a:t>Supports 8 different VMware products</a:t>
            </a:r>
            <a:endParaRPr lang="en-US" sz="2400" dirty="0"/>
          </a:p>
          <a:p>
            <a:pPr marL="342900" indent="-342900"/>
            <a:r>
              <a:rPr lang="en-US" sz="2400" dirty="0"/>
              <a:t>Expert-written rules detect and report issues (e.g., misconfigurations)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63678D-9DF1-4691-AB8C-7CFD48FC2A35}"/>
              </a:ext>
            </a:extLst>
          </p:cNvPr>
          <p:cNvSpPr txBox="1"/>
          <p:nvPr/>
        </p:nvSpPr>
        <p:spPr>
          <a:xfrm>
            <a:off x="757942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Customer 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cloud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9E53830-F8FF-410D-A6CA-A27FF91FF219}"/>
              </a:ext>
            </a:extLst>
          </p:cNvPr>
          <p:cNvSpPr/>
          <p:nvPr/>
        </p:nvSpPr>
        <p:spPr>
          <a:xfrm>
            <a:off x="2711524" y="4676298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configs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upgrades</a:t>
            </a:r>
          </a:p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telemetry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DB4EE8-89EF-41FE-AA80-1748B01410A8}"/>
              </a:ext>
            </a:extLst>
          </p:cNvPr>
          <p:cNvSpPr txBox="1"/>
          <p:nvPr/>
        </p:nvSpPr>
        <p:spPr>
          <a:xfrm>
            <a:off x="5031733" y="4487974"/>
            <a:ext cx="1953583" cy="1068626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Skyline</a:t>
            </a:r>
          </a:p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service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EEEA7C8-5A68-420C-AB4D-0616F9D7FB57}"/>
              </a:ext>
            </a:extLst>
          </p:cNvPr>
          <p:cNvSpPr/>
          <p:nvPr/>
        </p:nvSpPr>
        <p:spPr>
          <a:xfrm>
            <a:off x="6985315" y="4691626"/>
            <a:ext cx="2320208" cy="6919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issues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5CFF5-48AC-4367-96AE-792893DE4C24}"/>
              </a:ext>
            </a:extLst>
          </p:cNvPr>
          <p:cNvSpPr txBox="1"/>
          <p:nvPr/>
        </p:nvSpPr>
        <p:spPr>
          <a:xfrm>
            <a:off x="9305524" y="4503301"/>
            <a:ext cx="1953583" cy="1075038"/>
          </a:xfrm>
          <a:prstGeom prst="rect">
            <a:avLst/>
          </a:prstGeom>
          <a:solidFill>
            <a:srgbClr val="FFFFCC"/>
          </a:solidFill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dirty="0">
                <a:solidFill>
                  <a:schemeClr val="tx2"/>
                </a:solidFill>
              </a:rPr>
              <a:t>DB &amp;</a:t>
            </a:r>
            <a:br>
              <a:rPr lang="en-US" sz="2800" dirty="0">
                <a:solidFill>
                  <a:schemeClr val="tx2"/>
                </a:solidFill>
              </a:rPr>
            </a:br>
            <a:r>
              <a:rPr lang="en-US" sz="2800" dirty="0">
                <a:solidFill>
                  <a:schemeClr val="tx2"/>
                </a:solidFill>
              </a:rPr>
              <a:t>UI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5BE104-F15A-46E3-AB69-85D3FA95609C}"/>
              </a:ext>
            </a:extLst>
          </p:cNvPr>
          <p:cNvSpPr/>
          <p:nvPr/>
        </p:nvSpPr>
        <p:spPr>
          <a:xfrm>
            <a:off x="3923818" y="4103225"/>
            <a:ext cx="7882396" cy="18750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EC26BF4-C711-4E8D-B487-BC6D425672BB}"/>
              </a:ext>
            </a:extLst>
          </p:cNvPr>
          <p:cNvCxnSpPr>
            <a:cxnSpLocks/>
            <a:stCxn id="13" idx="3"/>
            <a:endCxn id="12" idx="2"/>
          </p:cNvCxnSpPr>
          <p:nvPr/>
        </p:nvCxnSpPr>
        <p:spPr>
          <a:xfrm flipV="1">
            <a:off x="2361458" y="5578339"/>
            <a:ext cx="7920858" cy="76662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C5CB5AA-E6D1-40DD-B796-BBCF5F98DFCF}"/>
              </a:ext>
            </a:extLst>
          </p:cNvPr>
          <p:cNvSpPr txBox="1"/>
          <p:nvPr/>
        </p:nvSpPr>
        <p:spPr>
          <a:xfrm>
            <a:off x="1292447" y="6021802"/>
            <a:ext cx="1069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Browse</a:t>
            </a:r>
            <a:br>
              <a:rPr lang="en-US" dirty="0"/>
            </a:br>
            <a:r>
              <a:rPr lang="en-US" dirty="0"/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326312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Function composition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8B4716-2EFD-4FFB-B2DB-C81E66C7C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26157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287400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287400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246396B-A576-4DCF-8B6E-7B420D61CD97}"/>
              </a:ext>
            </a:extLst>
          </p:cNvPr>
          <p:cNvSpPr txBox="1"/>
          <p:nvPr/>
        </p:nvSpPr>
        <p:spPr>
          <a:xfrm>
            <a:off x="3966625" y="2683787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261576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261021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286845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286845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265579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244275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37214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13223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363628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64D4D04-C0F1-49FC-9A36-3178B35D0158}"/>
              </a:ext>
            </a:extLst>
          </p:cNvPr>
          <p:cNvSpPr txBox="1"/>
          <p:nvPr/>
        </p:nvSpPr>
        <p:spPr>
          <a:xfrm>
            <a:off x="3966625" y="3446066"/>
            <a:ext cx="39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i2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circuits are equivalent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Function composition is associative =&gt; these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:r>
                  <a:rPr lang="en-US" dirty="0"/>
                  <a:t>i.e., these two circuits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DBSP only uses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560255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</p:spPr>
            <p:txBody>
              <a:bodyPr/>
              <a:lstStyle/>
              <a:p>
                <a:r>
                  <a:rPr lang="en-US" dirty="0"/>
                  <a:t>Operator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causal if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only depends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…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(past and present inputs) </a:t>
                </a:r>
                <a:br>
                  <a:rPr lang="en-US" dirty="0"/>
                </a:br>
                <a:r>
                  <a:rPr lang="en-US" dirty="0"/>
                  <a:t>and not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… (future inputs)</a:t>
                </a:r>
              </a:p>
              <a:p>
                <a:r>
                  <a:rPr lang="en-US" dirty="0"/>
                  <a:t>All our operators are causal</a:t>
                </a:r>
              </a:p>
              <a:p>
                <a:r>
                  <a:rPr lang="en-US" dirty="0"/>
                  <a:t>Example non-causal operator: </a:t>
                </a:r>
                <a:br>
                  <a:rPr lang="en-US" dirty="0"/>
                </a:br>
                <a:r>
                  <a:rPr lang="en-US" dirty="0"/>
                  <a:t>play a song in reverse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E01DC5-E2CB-4D9B-B2A9-4275CF94F8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5732"/>
                <a:ext cx="10515600" cy="4591231"/>
              </a:xfrm>
              <a:blipFill>
                <a:blip r:embed="rId2"/>
                <a:stretch>
                  <a:fillRect l="-1043" t="-2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picture containing white, accessory&#10;&#10;Description automatically generated">
            <a:extLst>
              <a:ext uri="{FF2B5EF4-FFF2-40B4-BE49-F238E27FC236}">
                <a16:creationId xmlns:a16="http://schemas.microsoft.com/office/drawing/2014/main" id="{849D0336-C617-40A9-B0C9-9128F8557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61515" y="3523325"/>
            <a:ext cx="3670048" cy="25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Denote this circuit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</a:t>
                </a:r>
                <a:r>
                  <a:rPr lang="en-US" i="1" dirty="0"/>
                  <a:t>stream of changes</a:t>
                </a:r>
                <a:r>
                  <a:rPr lang="en-US" dirty="0"/>
                  <a:t> of </a:t>
                </a:r>
                <a:r>
                  <a:rPr lang="en-US" i="1" dirty="0"/>
                  <a:t>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442196C-5743-4205-83BB-A57AC1566C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3693" y="2727288"/>
                <a:ext cx="6450469" cy="2033148"/>
              </a:xfrm>
              <a:blipFill>
                <a:blip r:embed="rId2"/>
                <a:stretch>
                  <a:fillRect l="-1701" t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i="1" dirty="0"/>
                  <a:t>o</a:t>
                </a:r>
                <a:r>
                  <a:rPr lang="en-US" dirty="0"/>
                  <a:t> is the derivative of </a:t>
                </a:r>
                <a:r>
                  <a:rPr lang="en-US" i="1" dirty="0"/>
                  <a:t>s</a:t>
                </a:r>
              </a:p>
              <a:p>
                <a:r>
                  <a:rPr lang="en-US" dirty="0"/>
                  <a:t>The discrete version of the continuous derivative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7903303" cy="4879975"/>
              </a:xfrm>
              <a:prstGeom prst="rect">
                <a:avLst/>
              </a:prstGeom>
              <a:blipFill>
                <a:blip r:embed="rId3"/>
                <a:stretch>
                  <a:fillRect l="-1311" t="-2747" b="-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What does this circuit compute?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looks weird: </a:t>
                </a:r>
                <a:r>
                  <a:rPr lang="en-US" i="1" dirty="0"/>
                  <a:t>o</a:t>
                </a:r>
                <a:r>
                  <a:rPr lang="en-US" dirty="0"/>
                  <a:t> is recursively defined!</a:t>
                </a:r>
              </a:p>
              <a:p>
                <a:r>
                  <a:rPr lang="en-US" dirty="0"/>
                  <a:t>But it is well-defined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Has a unique solution: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the integral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discrete version of the continuous indefinite integral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928" t="-3109" b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Denote this operator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aseline="-25000" dirty="0"/>
              </a:p>
              <a:p>
                <a:r>
                  <a:rPr lang="en-US" dirty="0"/>
                  <a:t>If </a:t>
                </a:r>
                <a:r>
                  <a:rPr lang="en-US" i="1" dirty="0"/>
                  <a:t>s</a:t>
                </a:r>
                <a:r>
                  <a:rPr lang="en-US" dirty="0"/>
                  <a:t> is a </a:t>
                </a:r>
                <a:r>
                  <a:rPr lang="en-US" i="1" dirty="0"/>
                  <a:t>stream of changes…</a:t>
                </a:r>
              </a:p>
              <a:p>
                <a:r>
                  <a:rPr lang="en-US" dirty="0"/>
                  <a:t>… then </a:t>
                </a:r>
                <a:r>
                  <a:rPr lang="en-US" i="1" dirty="0"/>
                  <a:t>o</a:t>
                </a:r>
                <a:r>
                  <a:rPr lang="en-US" dirty="0"/>
                  <a:t> is the original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8" name="Content Placeholder 2">
                <a:extLst>
                  <a:ext uri="{FF2B5EF4-FFF2-40B4-BE49-F238E27FC236}">
                    <a16:creationId xmlns:a16="http://schemas.microsoft.com/office/drawing/2014/main" id="{306221EA-7B48-4566-87C4-79E350B35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0143" y="1789282"/>
                <a:ext cx="4952180" cy="2153949"/>
              </a:xfrm>
              <a:prstGeom prst="rect">
                <a:avLst/>
              </a:prstGeom>
              <a:blipFill>
                <a:blip r:embed="rId3"/>
                <a:stretch>
                  <a:fillRect l="-2217" t="-4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0014-26E0-4CBE-AFC9-AEED0EFB0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</a:t>
                </a:r>
              </a:p>
              <a:p>
                <a:pPr lvl="1"/>
                <a:r>
                  <a:rPr lang="en-US" dirty="0"/>
                  <a:t>deterministic</a:t>
                </a:r>
              </a:p>
              <a:p>
                <a:pPr lvl="1"/>
                <a:r>
                  <a:rPr lang="en-US" dirty="0"/>
                  <a:t>causal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time-invariant</a:t>
                </a:r>
              </a:p>
              <a:p>
                <a:r>
                  <a:rPr lang="en-US" b="1" dirty="0"/>
                  <a:t>Theorem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𝑖𝑑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(or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B42906-360C-4E79-971F-6A8A59AC21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719481"/>
              </a:xfrm>
              <a:blipFill>
                <a:blip r:embed="rId2"/>
                <a:stretch>
                  <a:fillRect l="-1043" t="-3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63" y="4422841"/>
            <a:ext cx="11258047" cy="85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amplification,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are linear</a:t>
                </a:r>
              </a:p>
              <a:p>
                <a:pPr marL="0" indent="0">
                  <a:buNone/>
                </a:pPr>
                <a:r>
                  <a:rPr lang="en-US" b="1" dirty="0">
                    <a:ea typeface="Cambria Math" panose="02040503050406030204" pitchFamily="18" charset="0"/>
                  </a:rPr>
                  <a:t>Theorem</a:t>
                </a:r>
                <a:r>
                  <a:rPr lang="en-US" dirty="0">
                    <a:ea typeface="Cambria Math" panose="02040503050406030204" pitchFamily="18" charset="0"/>
                  </a:rPr>
                  <a:t>: the composition of linear operators </a:t>
                </a:r>
                <a:br>
                  <a:rPr lang="en-US" dirty="0">
                    <a:ea typeface="Cambria Math" panose="02040503050406030204" pitchFamily="18" charset="0"/>
                  </a:rPr>
                </a:br>
                <a:r>
                  <a:rPr lang="en-US" dirty="0">
                    <a:ea typeface="Cambria Math" panose="02040503050406030204" pitchFamily="18" charset="0"/>
                  </a:rPr>
                  <a:t>is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=&gt; if it distributes over addition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BD7A-E954-42CC-A463-D3A16613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Query execution in Skyline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15410-5032-44B4-B3AD-88C2B976BAF5}"/>
              </a:ext>
            </a:extLst>
          </p:cNvPr>
          <p:cNvSpPr/>
          <p:nvPr/>
        </p:nvSpPr>
        <p:spPr>
          <a:xfrm>
            <a:off x="4457394" y="1924788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A4755-6B3D-4F0E-8C6F-8A7F7CDD6223}"/>
              </a:ext>
            </a:extLst>
          </p:cNvPr>
          <p:cNvSpPr/>
          <p:nvPr/>
        </p:nvSpPr>
        <p:spPr>
          <a:xfrm>
            <a:off x="4457394" y="2424929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B36420-A73D-4218-99D1-FBC73FA5C608}"/>
              </a:ext>
            </a:extLst>
          </p:cNvPr>
          <p:cNvSpPr/>
          <p:nvPr/>
        </p:nvSpPr>
        <p:spPr>
          <a:xfrm>
            <a:off x="4457394" y="2925070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001BA8-8009-4653-9111-05EA29AE4945}"/>
              </a:ext>
            </a:extLst>
          </p:cNvPr>
          <p:cNvSpPr/>
          <p:nvPr/>
        </p:nvSpPr>
        <p:spPr>
          <a:xfrm>
            <a:off x="4457394" y="4208261"/>
            <a:ext cx="2096552" cy="39910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2006FA3-5C34-4158-A25B-6E241C520166}"/>
              </a:ext>
            </a:extLst>
          </p:cNvPr>
          <p:cNvSpPr/>
          <p:nvPr/>
        </p:nvSpPr>
        <p:spPr>
          <a:xfrm>
            <a:off x="1173637" y="2824032"/>
            <a:ext cx="3021056" cy="82346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400" dirty="0">
                <a:solidFill>
                  <a:schemeClr val="tx2"/>
                </a:solidFill>
              </a:rPr>
              <a:t>Data (JSON)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247D42-AE73-4912-A881-E5FACE46628F}"/>
              </a:ext>
            </a:extLst>
          </p:cNvPr>
          <p:cNvSpPr txBox="1"/>
          <p:nvPr/>
        </p:nvSpPr>
        <p:spPr>
          <a:xfrm>
            <a:off x="4618407" y="1355328"/>
            <a:ext cx="1774525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1000+ queries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5DF26B6-4A07-42D3-815A-6FB6E96E3FC7}"/>
              </a:ext>
            </a:extLst>
          </p:cNvPr>
          <p:cNvSpPr/>
          <p:nvPr/>
        </p:nvSpPr>
        <p:spPr bwMode="gray">
          <a:xfrm>
            <a:off x="7695684" y="1924789"/>
            <a:ext cx="424363" cy="2682575"/>
          </a:xfrm>
          <a:prstGeom prst="rightBrace">
            <a:avLst>
              <a:gd name="adj1" fmla="val 45238"/>
              <a:gd name="adj2" fmla="val 50000"/>
            </a:avLst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BED7A65-755C-49D1-9A49-C451BF8971EE}"/>
              </a:ext>
            </a:extLst>
          </p:cNvPr>
          <p:cNvSpPr/>
          <p:nvPr/>
        </p:nvSpPr>
        <p:spPr>
          <a:xfrm>
            <a:off x="6701296" y="1924789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AA431B-210E-4588-A698-82149F5ABF44}"/>
              </a:ext>
            </a:extLst>
          </p:cNvPr>
          <p:cNvSpPr/>
          <p:nvPr/>
        </p:nvSpPr>
        <p:spPr>
          <a:xfrm>
            <a:off x="6701296" y="2406568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1C69E2-BB5A-42BD-9DEB-4640847AD52C}"/>
              </a:ext>
            </a:extLst>
          </p:cNvPr>
          <p:cNvSpPr/>
          <p:nvPr/>
        </p:nvSpPr>
        <p:spPr>
          <a:xfrm>
            <a:off x="6701296" y="2925071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6E1AE49-23D1-42A8-8255-EE22210427CE}"/>
              </a:ext>
            </a:extLst>
          </p:cNvPr>
          <p:cNvSpPr/>
          <p:nvPr/>
        </p:nvSpPr>
        <p:spPr>
          <a:xfrm>
            <a:off x="6701296" y="4189900"/>
            <a:ext cx="953973" cy="435825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82F8C2-BEB0-4B71-BBD8-4E580E8E394F}"/>
              </a:ext>
            </a:extLst>
          </p:cNvPr>
          <p:cNvSpPr txBox="1"/>
          <p:nvPr/>
        </p:nvSpPr>
        <p:spPr>
          <a:xfrm>
            <a:off x="6701296" y="1348021"/>
            <a:ext cx="889667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Issues?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3E8290-6A26-483E-A293-B75A51FEAA77}"/>
              </a:ext>
            </a:extLst>
          </p:cNvPr>
          <p:cNvSpPr/>
          <p:nvPr/>
        </p:nvSpPr>
        <p:spPr>
          <a:xfrm>
            <a:off x="8332228" y="2995798"/>
            <a:ext cx="808309" cy="520349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820B84-E968-4347-8E3F-0C329B32802F}"/>
              </a:ext>
            </a:extLst>
          </p:cNvPr>
          <p:cNvSpPr txBox="1"/>
          <p:nvPr/>
        </p:nvSpPr>
        <p:spPr>
          <a:xfrm>
            <a:off x="1699596" y="4706036"/>
            <a:ext cx="65147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Horizontally partitioned across tenants.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Consumes JSON (tens of MB/doc)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2"/>
                </a:solidFill>
              </a:rPr>
              <a:t>Analyzes data in flight (no DB read/write)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B20D71-7FA0-4C19-BD86-65C585A32A93}"/>
              </a:ext>
            </a:extLst>
          </p:cNvPr>
          <p:cNvSpPr txBox="1"/>
          <p:nvPr/>
        </p:nvSpPr>
        <p:spPr>
          <a:xfrm>
            <a:off x="9261783" y="3008174"/>
            <a:ext cx="1102738" cy="441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400" dirty="0">
                <a:solidFill>
                  <a:schemeClr val="tx2"/>
                </a:solidFill>
              </a:rPr>
              <a:t>To DB/UI</a:t>
            </a:r>
          </a:p>
        </p:txBody>
      </p:sp>
    </p:spTree>
    <p:extLst>
      <p:ext uri="{BB962C8B-B14F-4D97-AF65-F5344CB8AC3E}">
        <p14:creationId xmlns:p14="http://schemas.microsoft.com/office/powerpoint/2010/main" val="146433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668CA-7F6A-4E5F-9640-B2356070B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are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Theorem: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r>
                  <a:rPr lang="en-US" dirty="0"/>
                  <a:t> is a commutative group</a:t>
                </a:r>
              </a:p>
              <a:p>
                <a:pPr lvl="1"/>
                <a:r>
                  <a:rPr lang="en-US" dirty="0"/>
                  <a:t>Recall that a group has 3 operations:</a:t>
                </a:r>
              </a:p>
              <a:p>
                <a:pPr lvl="2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dirty="0"/>
                  <a:t>a neutral element for addition 0</a:t>
                </a:r>
              </a:p>
              <a:p>
                <a:pPr lvl="2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Generally: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commutative group,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also a commutative group</a:t>
                </a:r>
              </a:p>
              <a:p>
                <a:r>
                  <a:rPr lang="en-US" b="1" dirty="0"/>
                  <a:t>All streaming operations/properties described so far</a:t>
                </a:r>
                <a:br>
                  <a:rPr lang="en-US" dirty="0"/>
                </a:br>
                <a:r>
                  <a:rPr lang="en-US" b="1" dirty="0"/>
                  <a:t>are well-defined/hold for an arbitrary commutative group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Time-invariance, determinism, causality, integration, differentiation, </a:t>
                </a:r>
                <a:br>
                  <a:rPr lang="en-US" dirty="0"/>
                </a:br>
                <a:r>
                  <a:rPr lang="en-US" dirty="0"/>
                  <a:t>linearity, </a:t>
                </a:r>
                <a:r>
                  <a:rPr lang="en-US" dirty="0" err="1"/>
                  <a:t>bilinearity</a:t>
                </a:r>
                <a:r>
                  <a:rPr lang="en-US" dirty="0"/>
                  <a:t>, delay, etc. </a:t>
                </a:r>
                <a:br>
                  <a:rPr lang="en-US" dirty="0"/>
                </a:br>
                <a:r>
                  <a:rPr lang="en-US" sz="1200" dirty="0"/>
                  <a:t>(except amplification)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088CCE-4FE3-4DAF-8895-67DC6D314B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1919"/>
                <a:ext cx="11120968" cy="5119556"/>
              </a:xfrm>
              <a:blipFill>
                <a:blip r:embed="rId2"/>
                <a:stretch>
                  <a:fillRect l="-987" t="-2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51AD1-F7E2-4E44-9604-8F7F93534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3DC9FDE6-8CC0-4070-A3B5-F48CE6FBE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132020" y="136525"/>
            <a:ext cx="3976255" cy="22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94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b="1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transactions have been executed</a:t>
                </a:r>
              </a:p>
              <a:p>
                <a:r>
                  <a:rPr lang="en-US" dirty="0"/>
                  <a:t>We have: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– the integral of the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515600" cy="4351338"/>
              </a:xfrm>
              <a:blipFill>
                <a:blip r:embed="rId2"/>
                <a:stretch>
                  <a:fillRect l="-1043" t="-238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8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 as a function of the database, e.g.: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2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5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The incremental maintenance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performed by the operator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≝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blipFill>
                <a:blip r:embed="rId3"/>
                <a:stretch>
                  <a:fillRect l="-1234" t="-5587" b="-17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has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7973" y="2363895"/>
            <a:ext cx="861646" cy="4601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(most operators used in DB queries are linear)</a:t>
                </a:r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r>
                  <a:rPr lang="en-US" dirty="0"/>
                  <a:t>Incremental operators compute over changes; 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5470"/>
                <a:ext cx="10515600" cy="5126005"/>
              </a:xfrm>
              <a:blipFill>
                <a:blip r:embed="rId2"/>
                <a:stretch>
                  <a:fillRect l="-1043" t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99286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41783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41783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9928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41775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99286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41783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7525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9390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9982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42428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6802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5510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5510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551775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7357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7357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1717D2E-9F66-40EC-BB4E-043071503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59" y="331008"/>
            <a:ext cx="10967086" cy="1028891"/>
          </a:xfrm>
        </p:spPr>
        <p:txBody>
          <a:bodyPr>
            <a:noAutofit/>
          </a:bodyPr>
          <a:lstStyle/>
          <a:p>
            <a:r>
              <a:rPr lang="en-US" sz="4800" dirty="0">
                <a:ea typeface="+mj-lt"/>
                <a:cs typeface="+mj-lt"/>
              </a:rPr>
              <a:t>Scalability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F4ED20EF-150B-495F-89FD-836DC4544EAB}"/>
              </a:ext>
            </a:extLst>
          </p:cNvPr>
          <p:cNvSpPr/>
          <p:nvPr/>
        </p:nvSpPr>
        <p:spPr>
          <a:xfrm rot="9533581">
            <a:off x="7446189" y="3755529"/>
            <a:ext cx="3699070" cy="832735"/>
          </a:xfrm>
          <a:prstGeom prst="arc">
            <a:avLst>
              <a:gd name="adj1" fmla="val 11353449"/>
              <a:gd name="adj2" fmla="val 20701614"/>
            </a:avLst>
          </a:prstGeom>
          <a:ln w="88900">
            <a:solidFill>
              <a:srgbClr val="FFC000"/>
            </a:solidFill>
            <a:prstDash val="sysDot"/>
            <a:head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3B1927-E9D3-46FF-8446-E6193A3AB8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6754" y="2000527"/>
          <a:ext cx="11795760" cy="48046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2334D-D6A0-AB3E-6CD7-1531BCDF5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/>
              <a:t>4</a:t>
            </a:fld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859582-DC27-471A-BC65-6589219BDF33}"/>
              </a:ext>
            </a:extLst>
          </p:cNvPr>
          <p:cNvCxnSpPr>
            <a:cxnSpLocks/>
          </p:cNvCxnSpPr>
          <p:nvPr/>
        </p:nvCxnSpPr>
        <p:spPr>
          <a:xfrm>
            <a:off x="8295821" y="5892800"/>
            <a:ext cx="3473815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E7511B-9535-4276-9145-6049825A06A5}"/>
              </a:ext>
            </a:extLst>
          </p:cNvPr>
          <p:cNvCxnSpPr>
            <a:cxnSpLocks/>
          </p:cNvCxnSpPr>
          <p:nvPr/>
        </p:nvCxnSpPr>
        <p:spPr>
          <a:xfrm>
            <a:off x="8194606" y="5051060"/>
            <a:ext cx="0" cy="77724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tailEnd type="non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B38431-C34E-47C3-8207-EC29E40F364C}"/>
              </a:ext>
            </a:extLst>
          </p:cNvPr>
          <p:cNvSpPr txBox="1"/>
          <p:nvPr/>
        </p:nvSpPr>
        <p:spPr>
          <a:xfrm>
            <a:off x="8732275" y="5368538"/>
            <a:ext cx="2600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engine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/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Four generations of the system built since 2017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First 3 use traditional database technologies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Non-incremental cost is O(|data|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Incremental cost is O(|change|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3200" dirty="0"/>
                  <a:t> |queries|)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453BE97-30B9-4ACD-ACCC-428C2743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4772" y="1304951"/>
                <a:ext cx="8520474" cy="2062103"/>
              </a:xfrm>
              <a:prstGeom prst="rect">
                <a:avLst/>
              </a:prstGeom>
              <a:blipFill>
                <a:blip r:embed="rId4"/>
                <a:stretch>
                  <a:fillRect l="-1646" t="-3846" r="-931" b="-9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73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You don’t need to know what’s in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to compute the changes to </a:t>
                </a:r>
                <a:r>
                  <a:rPr lang="en-US" dirty="0">
                    <a:latin typeface="Consolas" panose="020B0609020204030204" pitchFamily="49" charset="0"/>
                  </a:rPr>
                  <a:t>V</a:t>
                </a:r>
              </a:p>
              <a:p>
                <a:r>
                  <a:rPr lang="en-US" dirty="0"/>
                  <a:t>If you change </a:t>
                </a:r>
                <a:r>
                  <a:rPr lang="en-US" dirty="0">
                    <a:latin typeface="Consolas" panose="020B0609020204030204" pitchFamily="49" charset="0"/>
                  </a:rPr>
                  <a:t>T</a:t>
                </a:r>
                <a:r>
                  <a:rPr lang="en-US" dirty="0"/>
                  <a:t> by adding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T…</a:t>
                </a:r>
              </a:p>
              <a:p>
                <a:r>
                  <a:rPr lang="en-US" dirty="0"/>
                  <a:t>…this (same) query </a:t>
                </a:r>
                <a:r>
                  <a:rPr lang="en-US" dirty="0">
                    <a:latin typeface="Consolas" panose="020B0609020204030204" pitchFamily="49" charset="0"/>
                  </a:rPr>
                  <a:t>c</a:t>
                </a:r>
                <a:r>
                  <a:rPr lang="en-US" dirty="0"/>
                  <a:t>omputes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V</a:t>
                </a:r>
                <a:r>
                  <a:rPr lang="en-US" dirty="0"/>
                  <a:t>: </a:t>
                </a:r>
              </a:p>
              <a:p>
                <a:pPr marL="0" indent="0">
                  <a:buNone/>
                </a:pPr>
                <a:b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DISTINCT</a:t>
                </a:r>
                <a:r>
                  <a:rPr lang="en-US" dirty="0">
                    <a:latin typeface="Consolas" panose="020B0609020204030204" pitchFamily="49" charset="0"/>
                  </a:rPr>
                  <a:t> *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dirty="0">
                    <a:latin typeface="Consolas" panose="020B0609020204030204" pitchFamily="49" charset="0"/>
                  </a:rPr>
                  <a:t> Age &gt;= 10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5566E2-EF36-45E0-916B-6EA4E6815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8912" y="1545022"/>
                <a:ext cx="11649456" cy="5227844"/>
              </a:xfrm>
              <a:blipFill>
                <a:blip r:embed="rId2"/>
                <a:stretch>
                  <a:fillRect l="-1047" t="-1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We can incrementalize a complex circuit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r>
                  <a:rPr lang="en-US" dirty="0"/>
                  <a:t>For a chain of linear operators: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928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3578" y="2005012"/>
                <a:ext cx="11324844" cy="4351338"/>
              </a:xfrm>
            </p:spPr>
            <p:txBody>
              <a:bodyPr/>
              <a:lstStyle/>
              <a:p>
                <a:r>
                  <a:rPr lang="en-US" dirty="0"/>
                  <a:t>An incremental operator has internal </a:t>
                </a:r>
                <a:r>
                  <a:rPr lang="en-US" b="1" dirty="0"/>
                  <a:t>state</a:t>
                </a:r>
              </a:p>
              <a:p>
                <a:r>
                  <a:rPr lang="en-US" dirty="0"/>
                  <a:t>Even if original operator was stateless</a:t>
                </a:r>
              </a:p>
              <a:p>
                <a:r>
                  <a:rPr lang="en-US" dirty="0"/>
                  <a:t>State is held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s 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too</a:t>
                </a:r>
              </a:p>
              <a:p>
                <a:r>
                  <a:rPr lang="en-US" dirty="0"/>
                  <a:t>The state 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as large as the </a:t>
                </a:r>
                <a:r>
                  <a:rPr lang="en-US" b="1" dirty="0"/>
                  <a:t>whole</a:t>
                </a:r>
                <a:r>
                  <a:rPr lang="en-US" dirty="0"/>
                  <a:t> input (integral of all changes)</a:t>
                </a:r>
              </a:p>
              <a:p>
                <a:r>
                  <a:rPr lang="en-US" dirty="0"/>
                  <a:t>However, the work of the incremental join operator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is just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]|)</m:t>
                    </m:r>
                  </m:oMath>
                </a14:m>
                <a:r>
                  <a:rPr lang="en-US" dirty="0"/>
                  <a:t> --- and not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])|)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9EF843E-DEDE-4F88-9B1D-45AADF6998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3578" y="2005012"/>
                <a:ext cx="11324844" cy="4351338"/>
              </a:xfrm>
              <a:blipFill>
                <a:blip r:embed="rId2"/>
                <a:stretch>
                  <a:fillRect l="-969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0FA7527-CE1E-40F3-B458-7FB62F9A3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38"/>
          <a:stretch/>
        </p:blipFill>
        <p:spPr>
          <a:xfrm>
            <a:off x="7159752" y="747083"/>
            <a:ext cx="4945380" cy="28864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3C9EC0-3A71-44A6-8D49-AF1A60397588}"/>
              </a:ext>
            </a:extLst>
          </p:cNvPr>
          <p:cNvSpPr txBox="1"/>
          <p:nvPr/>
        </p:nvSpPr>
        <p:spPr>
          <a:xfrm>
            <a:off x="7511796" y="270817"/>
            <a:ext cx="377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lifted join circuit</a:t>
            </a:r>
          </a:p>
        </p:txBody>
      </p:sp>
    </p:spTree>
    <p:extLst>
      <p:ext uri="{BB962C8B-B14F-4D97-AF65-F5344CB8AC3E}">
        <p14:creationId xmlns:p14="http://schemas.microsoft.com/office/powerpoint/2010/main" val="1015780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Basics of Digital Signal Processing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SQL queries are functions from tables to tables: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F3DBA1-AEF6-4BFA-AAF8-E2CF36BBCA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78706" cy="2499889"/>
              </a:xfrm>
              <a:blipFill>
                <a:blip r:embed="rId2"/>
                <a:stretch>
                  <a:fillRect l="-1188" t="-3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442124"/>
              </p:ext>
            </p:extLst>
          </p:nvPr>
        </p:nvGraphicFramePr>
        <p:xfrm>
          <a:off x="1961726" y="3632273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3197945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3956945" y="3827468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825535"/>
              </p:ext>
            </p:extLst>
          </p:nvPr>
        </p:nvGraphicFramePr>
        <p:xfrm>
          <a:off x="7879961" y="3659611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54026" y="3197945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for some commutative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:r>
                  <a:rPr lang="en-US" dirty="0"/>
                  <a:t>You can think of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as a key-value map where </a:t>
                </a:r>
              </a:p>
              <a:p>
                <a:pPr lvl="1"/>
                <a:r>
                  <a:rPr lang="en-US" dirty="0"/>
                  <a:t>Key is the tuple </a:t>
                </a:r>
              </a:p>
              <a:p>
                <a:pPr lvl="1"/>
                <a:r>
                  <a:rPr lang="en-US" dirty="0"/>
                  <a:t>Value is the integer weight</a:t>
                </a:r>
              </a:p>
              <a:p>
                <a:r>
                  <a:rPr lang="en-US" dirty="0"/>
                  <a:t>Formally: a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is a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</a:rPr>
                  <a:t>With finite support (finite number of rows)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pPr lvl="1"/>
                <a:r>
                  <a:rPr lang="en-US" dirty="0"/>
                  <a:t>Convenient notation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≝{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an associative array indexed with a tuple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2506"/>
              </p:ext>
            </p:extLst>
          </p:nvPr>
        </p:nvGraphicFramePr>
        <p:xfrm>
          <a:off x="9470847" y="2191177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83498" y="3407325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763714" y="4207607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lvl="1"/>
                <a:r>
                  <a:rPr lang="en-US" sz="2800" dirty="0"/>
                  <a:t>Addition just adds the weights of tuples</a:t>
                </a:r>
              </a:p>
              <a:p>
                <a:pPr lvl="1"/>
                <a:r>
                  <a:rPr lang="en-US" sz="2800" dirty="0"/>
                  <a:t>Zero is an empty table</a:t>
                </a:r>
              </a:p>
              <a:p>
                <a:pPr lvl="1"/>
                <a:r>
                  <a:rPr lang="en-US" sz="2800" dirty="0"/>
                  <a:t>Negation just negates all weights</a:t>
                </a:r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690688"/>
                <a:ext cx="10942320" cy="4905093"/>
              </a:xfrm>
              <a:blipFill>
                <a:blip r:embed="rId3"/>
                <a:stretch>
                  <a:fillRect l="-128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80483" y="2315047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57B21-15E8-406A-A1D9-452F6CE48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E54D8-6F3C-40F8-9A55-8943C5A3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899" y="1878014"/>
            <a:ext cx="10515600" cy="4979986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Differential Dataflow (DD): a framework for incremental computation</a:t>
            </a:r>
            <a:br>
              <a:rPr lang="en-US" dirty="0"/>
            </a:br>
            <a:r>
              <a:rPr lang="en-US" dirty="0"/>
              <a:t>(Murray, McSherry, et al, SOSP 2013)</a:t>
            </a:r>
            <a:br>
              <a:rPr lang="en-US" dirty="0"/>
            </a:br>
            <a:r>
              <a:rPr lang="en-US" dirty="0">
                <a:hlinkClick r:id="rId2"/>
              </a:rPr>
              <a:t>https://github.com/TimelyDataflow/differential-dataflow</a:t>
            </a:r>
            <a:endParaRPr lang="en-US" dirty="0"/>
          </a:p>
          <a:p>
            <a:r>
              <a:rPr lang="en-US" dirty="0"/>
              <a:t>Differential Datalog (DDlog): a programming language for incremental computation (Vmware Research, 2019)</a:t>
            </a:r>
            <a:br>
              <a:rPr lang="en-US" dirty="0"/>
            </a:br>
            <a:r>
              <a:rPr lang="en-US" dirty="0">
                <a:hlinkClick r:id="rId3"/>
              </a:rPr>
              <a:t>https://github.com/vmware/differential-datalog/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DDlog is the analytics engine in Skyline; build on DD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DBSP: formalize Differential Datalog (2021)</a:t>
            </a:r>
            <a:br>
              <a:rPr lang="en-US" dirty="0"/>
            </a:br>
            <a:r>
              <a:rPr lang="en-US" dirty="0">
                <a:hlinkClick r:id="rId4"/>
              </a:rPr>
              <a:t>https://github.com/vmware/database-stream-processor</a:t>
            </a:r>
            <a:r>
              <a:rPr lang="en-US" dirty="0"/>
              <a:t>, </a:t>
            </a:r>
            <a:r>
              <a:rPr lang="en-US" sz="2800" dirty="0">
                <a:hlinkClick r:id="rId5"/>
              </a:rPr>
              <a:t>https://arxiv.org/abs/2203.16684</a:t>
            </a:r>
            <a:r>
              <a:rPr lang="en-US" sz="2800" b="1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0452C-CFB6-4CB5-819A-BAAE1D4B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978904-E444-49D8-A2B0-D13E84ABD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342" y="222249"/>
            <a:ext cx="5670550" cy="283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575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0       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881592"/>
              </p:ext>
            </p:extLst>
          </p:nvPr>
        </p:nvGraphicFramePr>
        <p:xfrm>
          <a:off x="4116853" y="42736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691653"/>
              </p:ext>
            </p:extLst>
          </p:nvPr>
        </p:nvGraphicFramePr>
        <p:xfrm>
          <a:off x="6692991" y="44004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48703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r>
                  <a:rPr lang="en-US" dirty="0"/>
                  <a:t>Many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r>
                  <a:rPr lang="en-US" dirty="0"/>
                  <a:t> operations can be </a:t>
                </a:r>
                <a:br>
                  <a:rPr lang="en-US" dirty="0"/>
                </a:br>
                <a:r>
                  <a:rPr lang="en-US" dirty="0"/>
                  <a:t>further removed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↑</m:t>
                            </m:r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𝑑𝑖𝑠𝑡𝑖𝑛𝑐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can be computed</a:t>
                </a:r>
                <a:br>
                  <a:rPr lang="en-US" dirty="0"/>
                </a:br>
                <a:r>
                  <a:rPr lang="en-US" dirty="0"/>
                  <a:t>efficiently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9FC3-17FA-41A9-8DE1-56FABDC91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4335-22B8-434F-8D44-722EBD8C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This circuit computes the fixpoint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AB9F4-8524-40EE-9E26-185C4493C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10515600" cy="4824942"/>
              </a:xfrm>
              <a:prstGeom prst="rect">
                <a:avLst/>
              </a:prstGeo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5FBE896-93C5-4F6B-922F-D29D64B70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0557" y="2466456"/>
            <a:ext cx="3742084" cy="11422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/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Operator producing stream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, 0, 0, 0, …)</m:t>
                    </m:r>
                  </m:oMath>
                </a14:m>
                <a:r>
                  <a:rPr lang="en-US" sz="2400" dirty="0"/>
                  <a:t> from input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7429602-DE7D-4A68-A3B3-76FE1BE73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68" y="1684375"/>
                <a:ext cx="6839886" cy="461665"/>
              </a:xfrm>
              <a:prstGeom prst="rect">
                <a:avLst/>
              </a:prstGeom>
              <a:blipFill>
                <a:blip r:embed="rId4"/>
                <a:stretch>
                  <a:fillRect l="-142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0964F43-990C-4C59-AE4E-47BDA6477570}"/>
              </a:ext>
            </a:extLst>
          </p:cNvPr>
          <p:cNvCxnSpPr/>
          <p:nvPr/>
        </p:nvCxnSpPr>
        <p:spPr>
          <a:xfrm>
            <a:off x="4773168" y="2112264"/>
            <a:ext cx="105156" cy="3541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/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36DDE00-C809-44C1-9997-60EFEB8DA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664" y="2466456"/>
                <a:ext cx="379476" cy="400188"/>
              </a:xfrm>
              <a:prstGeom prst="rect">
                <a:avLst/>
              </a:prstGeom>
              <a:blipFill>
                <a:blip r:embed="rId5"/>
                <a:stretch>
                  <a:fillRect l="-14063" b="-134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8B758C-AD31-4E73-B0D4-889CA41F842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978140" y="2666550"/>
            <a:ext cx="3017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57E0F44-3009-4AA3-B81B-0DDD41E01BF4}"/>
              </a:ext>
            </a:extLst>
          </p:cNvPr>
          <p:cNvSpPr txBox="1"/>
          <p:nvPr/>
        </p:nvSpPr>
        <p:spPr>
          <a:xfrm>
            <a:off x="7489942" y="3146997"/>
            <a:ext cx="3761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“Loop termination” operator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460145-1C6E-4587-BED7-82DA1897FE51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7788402" y="2866644"/>
            <a:ext cx="189738" cy="32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/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4EE4A8-05D3-4452-A9DA-3C840BE3B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720" y="2289360"/>
                <a:ext cx="36606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7326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0395" y="4663524"/>
            <a:ext cx="2602505" cy="13632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4C5D9F-7163-44DC-BD69-3D66E57F1528}"/>
              </a:ext>
            </a:extLst>
          </p:cNvPr>
          <p:cNvSpPr/>
          <p:nvPr/>
        </p:nvSpPr>
        <p:spPr>
          <a:xfrm>
            <a:off x="0" y="3171019"/>
            <a:ext cx="12192000" cy="15107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Streaming joins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pPr lvl="1"/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r>
                  <a:rPr lang="en-US" dirty="0"/>
                  <a:t>Convolutions</a:t>
                </a:r>
              </a:p>
              <a:p>
                <a:pPr lvl="1"/>
                <a:r>
                  <a:rPr lang="en-US" dirty="0"/>
                  <a:t>Standard DSP Finite-Impulse-Response filters</a:t>
                </a:r>
              </a:p>
              <a:p>
                <a:endParaRPr lang="en-US" dirty="0"/>
              </a:p>
              <a:p>
                <a:r>
                  <a:rPr lang="en-US" dirty="0"/>
                  <a:t>Streaming window queries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5030"/>
                <a:ext cx="10515600" cy="5672970"/>
              </a:xfrm>
              <a:blipFill>
                <a:blip r:embed="rId3"/>
                <a:stretch>
                  <a:fillRect l="-1043" t="-1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03CEA-C569-4B03-92E5-D03C1C41B2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6311" y="1359960"/>
            <a:ext cx="2717039" cy="13452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F106E-0785-4E20-A6BE-E4700B5E5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815" y="3289253"/>
            <a:ext cx="3758304" cy="119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49FE-4741-49F4-AA15-AF3E58D7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Differential Datalog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</p:spPr>
            <p:txBody>
              <a:bodyPr/>
              <a:lstStyle/>
              <a:p>
                <a:r>
                  <a:rPr lang="en-US" dirty="0"/>
                  <a:t>The Differential Datalog compiler </a:t>
                </a:r>
              </a:p>
              <a:p>
                <a:pPr lvl="1"/>
                <a:r>
                  <a:rPr lang="en-US" dirty="0"/>
                  <a:t>receives as input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written in Datalog</a:t>
                </a:r>
              </a:p>
              <a:p>
                <a:pPr lvl="1"/>
                <a:r>
                  <a:rPr lang="en-US" dirty="0"/>
                  <a:t>Produces as output an implementation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, written in Rust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265043-E793-428E-AED8-F15879A9BA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7473" y="1524365"/>
                <a:ext cx="11076327" cy="4652598"/>
              </a:xfrm>
              <a:blipFill>
                <a:blip r:embed="rId2"/>
                <a:stretch>
                  <a:fillRect l="-991" t="-20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B1CCEF-EF68-40E2-8E29-A6D828E1E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ACF5F6-C89D-488A-81A3-742A6D4C5204}"/>
              </a:ext>
            </a:extLst>
          </p:cNvPr>
          <p:cNvSpPr/>
          <p:nvPr/>
        </p:nvSpPr>
        <p:spPr>
          <a:xfrm>
            <a:off x="4497656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BCF66A7-A27C-4419-8942-D2A87D25AE95}"/>
              </a:ext>
            </a:extLst>
          </p:cNvPr>
          <p:cNvSpPr/>
          <p:nvPr/>
        </p:nvSpPr>
        <p:spPr>
          <a:xfrm>
            <a:off x="6598232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38F9654-8C89-42A8-BB75-4093892BC0D7}"/>
              </a:ext>
            </a:extLst>
          </p:cNvPr>
          <p:cNvSpPr/>
          <p:nvPr/>
        </p:nvSpPr>
        <p:spPr>
          <a:xfrm>
            <a:off x="2282840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F2AE9-823E-4907-AB54-0CD2DC694BD6}"/>
              </a:ext>
            </a:extLst>
          </p:cNvPr>
          <p:cNvSpPr/>
          <p:nvPr/>
        </p:nvSpPr>
        <p:spPr>
          <a:xfrm>
            <a:off x="2822660" y="3288679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 dirty="0">
                <a:solidFill>
                  <a:schemeClr val="tx1"/>
                </a:solidFill>
              </a:rPr>
              <a:t>DDlog compiler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F0B3D2-2B7A-4E67-8701-A8332608032F}"/>
              </a:ext>
            </a:extLst>
          </p:cNvPr>
          <p:cNvSpPr txBox="1"/>
          <p:nvPr/>
        </p:nvSpPr>
        <p:spPr>
          <a:xfrm>
            <a:off x="685157" y="3389647"/>
            <a:ext cx="1670215" cy="1384250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err="1"/>
              <a:t>DDLog</a:t>
            </a:r>
            <a:endParaRPr lang="en-US" sz="2799"/>
          </a:p>
          <a:p>
            <a:pPr algn="ctr"/>
            <a:r>
              <a:rPr lang="en-US" sz="2799"/>
              <a:t>program</a:t>
            </a:r>
          </a:p>
          <a:p>
            <a:pPr algn="ctr"/>
            <a:endParaRPr lang="en-US" sz="2799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/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99" dirty="0"/>
                  <a:t>Rust</a:t>
                </a:r>
              </a:p>
              <a:p>
                <a:pPr algn="ctr"/>
                <a:r>
                  <a:rPr lang="en-US" sz="2799" dirty="0"/>
                  <a:t>Program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799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799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799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7A878-346B-4E9A-AD4D-885E3399A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069" y="3365507"/>
                <a:ext cx="1423467" cy="1384611"/>
              </a:xfrm>
              <a:prstGeom prst="rect">
                <a:avLst/>
              </a:prstGeom>
              <a:blipFill>
                <a:blip r:embed="rId3"/>
                <a:stretch>
                  <a:fillRect l="-8120" t="-3965" r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55435992-5D91-4D07-8D49-4A6E89185236}"/>
              </a:ext>
            </a:extLst>
          </p:cNvPr>
          <p:cNvSpPr/>
          <p:nvPr/>
        </p:nvSpPr>
        <p:spPr>
          <a:xfrm>
            <a:off x="7103522" y="3288683"/>
            <a:ext cx="1747766" cy="1490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99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1244A6-DBE5-45A7-953E-5F521907CB28}"/>
              </a:ext>
            </a:extLst>
          </p:cNvPr>
          <p:cNvSpPr/>
          <p:nvPr/>
        </p:nvSpPr>
        <p:spPr>
          <a:xfrm>
            <a:off x="4847977" y="5362953"/>
            <a:ext cx="2112595" cy="1277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Differential</a:t>
            </a:r>
            <a:br>
              <a:rPr lang="en-US" sz="2400" dirty="0"/>
            </a:br>
            <a:r>
              <a:rPr lang="en-US" sz="2400" dirty="0">
                <a:solidFill>
                  <a:schemeClr val="tx1"/>
                </a:solidFill>
              </a:rPr>
              <a:t>dataflow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library</a:t>
            </a:r>
            <a:endParaRPr lang="en-US" sz="2799" dirty="0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AF92429-C34E-4000-BCBC-5CD82C612466}"/>
              </a:ext>
            </a:extLst>
          </p:cNvPr>
          <p:cNvSpPr/>
          <p:nvPr/>
        </p:nvSpPr>
        <p:spPr>
          <a:xfrm rot="16200000">
            <a:off x="5622098" y="4707800"/>
            <a:ext cx="564348" cy="68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A06F802-E14F-4B1D-8BED-26DAD76925ED}"/>
              </a:ext>
            </a:extLst>
          </p:cNvPr>
          <p:cNvSpPr/>
          <p:nvPr/>
        </p:nvSpPr>
        <p:spPr>
          <a:xfrm>
            <a:off x="8886244" y="3661363"/>
            <a:ext cx="520401" cy="745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1826E1-BB82-4160-9F13-1231090CA09D}"/>
              </a:ext>
            </a:extLst>
          </p:cNvPr>
          <p:cNvSpPr txBox="1"/>
          <p:nvPr/>
        </p:nvSpPr>
        <p:spPr>
          <a:xfrm>
            <a:off x="9663669" y="3605036"/>
            <a:ext cx="1283992" cy="95360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Native</a:t>
            </a:r>
            <a:br>
              <a:rPr lang="en-US" sz="2799" dirty="0"/>
            </a:br>
            <a:r>
              <a:rPr lang="en-US" sz="2799" dirty="0"/>
              <a:t>library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5665C7D-659C-4DD6-8231-7B9F5658CA51}"/>
              </a:ext>
            </a:extLst>
          </p:cNvPr>
          <p:cNvSpPr/>
          <p:nvPr/>
        </p:nvSpPr>
        <p:spPr>
          <a:xfrm rot="5400000">
            <a:off x="10023489" y="294501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5327876-4C72-4856-9111-034307FD9E14}"/>
              </a:ext>
            </a:extLst>
          </p:cNvPr>
          <p:cNvSpPr/>
          <p:nvPr/>
        </p:nvSpPr>
        <p:spPr>
          <a:xfrm rot="5400000">
            <a:off x="10023647" y="4520737"/>
            <a:ext cx="564348" cy="687322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99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868B63-96FA-4E12-8DB5-01DC76A006E4}"/>
              </a:ext>
            </a:extLst>
          </p:cNvPr>
          <p:cNvSpPr txBox="1"/>
          <p:nvPr/>
        </p:nvSpPr>
        <p:spPr>
          <a:xfrm>
            <a:off x="9276489" y="2052653"/>
            <a:ext cx="2230354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input changes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E76E45-91B8-4713-B597-B845A260F4D2}"/>
              </a:ext>
            </a:extLst>
          </p:cNvPr>
          <p:cNvSpPr txBox="1"/>
          <p:nvPr/>
        </p:nvSpPr>
        <p:spPr>
          <a:xfrm>
            <a:off x="9146444" y="5090652"/>
            <a:ext cx="2449966" cy="953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799" dirty="0"/>
              <a:t>stream of </a:t>
            </a:r>
            <a:br>
              <a:rPr lang="en-US" sz="2799" dirty="0"/>
            </a:br>
            <a:r>
              <a:rPr lang="en-US" sz="2799" dirty="0"/>
              <a:t>output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/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9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799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E423FDF-26B1-4F8E-9B15-8DD666F786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8354" y="4227057"/>
                <a:ext cx="555520" cy="5230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378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 dirty="0"/>
              <a:t>We’re only getting started!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70"/>
            <a:ext cx="10515600" cy="5329605"/>
          </a:xfrm>
        </p:spPr>
        <p:txBody>
          <a:bodyPr>
            <a:normAutofit/>
          </a:bodyPr>
          <a:lstStyle/>
          <a:p>
            <a:r>
              <a:rPr lang="en-US" dirty="0"/>
              <a:t>Core DBSP library</a:t>
            </a:r>
          </a:p>
          <a:p>
            <a:r>
              <a:rPr lang="en-US" dirty="0"/>
              <a:t>Parallel and 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/>
              <a:t>Cloud service</a:t>
            </a:r>
            <a:endParaRPr lang="en-US" dirty="0"/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03484" y="788345"/>
            <a:ext cx="4188210" cy="418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DSP circuits are a nice model of streaming computation</a:t>
                </a:r>
              </a:p>
              <a:p>
                <a:pPr lvl="1"/>
                <a:r>
                  <a:rPr lang="en-US" sz="2800" dirty="0"/>
                  <a:t>Four operators: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↑,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∫</m:t>
                    </m:r>
                  </m:oMath>
                </a14:m>
                <a:endParaRPr lang="en-US" sz="2800" dirty="0"/>
              </a:p>
              <a:p>
                <a:r>
                  <a:rPr lang="en-US" sz="3200" dirty="0"/>
                  <a:t>Circuits can compute on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 (changes to DBs)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Recipe for incremental view maintenance: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DB query into a streaming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800" dirty="0"/>
                  <a:t>Efficiently implement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 by optimizing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227505"/>
                <a:ext cx="10515600" cy="5128845"/>
              </a:xfrm>
              <a:blipFill>
                <a:blip r:embed="rId2"/>
                <a:stretch>
                  <a:fillRect l="-1333" t="-2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145894"/>
            <a:ext cx="11293954" cy="5704414"/>
          </a:xfrm>
        </p:spPr>
        <p:txBody>
          <a:bodyPr>
            <a:normAutofit/>
          </a:bodyPr>
          <a:lstStyle/>
          <a:p>
            <a:r>
              <a:rPr lang="en-US" dirty="0"/>
              <a:t>A simple language called DBSP</a:t>
            </a:r>
          </a:p>
          <a:p>
            <a:pPr lvl="1"/>
            <a:r>
              <a:rPr lang="en-US" dirty="0"/>
              <a:t>Four (4) operators</a:t>
            </a:r>
          </a:p>
          <a:p>
            <a:pPr lvl="1"/>
            <a:r>
              <a:rPr lang="en-US" dirty="0"/>
              <a:t>Based on Digital Signal Processing (DSP)</a:t>
            </a:r>
          </a:p>
          <a:p>
            <a:r>
              <a:rPr lang="en-US" dirty="0"/>
              <a:t>A formal definition of incremental </a:t>
            </a:r>
            <a:br>
              <a:rPr lang="en-US" dirty="0"/>
            </a:br>
            <a:r>
              <a:rPr lang="en-US" dirty="0"/>
              <a:t>computation in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>
              <a:hlinkClick r:id="rId3"/>
            </a:endParaRP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https://arxiv.org/abs/2203.16684</a:t>
            </a:r>
            <a:r>
              <a:rPr lang="en-US" sz="2000" b="1" dirty="0"/>
              <a:t> </a:t>
            </a:r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8809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05A5-860D-42F8-AD0C-0090EC61E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720"/>
          </a:xfrm>
        </p:spPr>
        <p:txBody>
          <a:bodyPr/>
          <a:lstStyle/>
          <a:p>
            <a:r>
              <a:rPr lang="en-US" dirty="0"/>
              <a:t>Datalog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3547F-8195-4C12-BB57-1D611EE27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5844"/>
            <a:ext cx="10515600" cy="3074621"/>
          </a:xfrm>
        </p:spPr>
        <p:txBody>
          <a:bodyPr>
            <a:normAutofit/>
          </a:bodyPr>
          <a:lstStyle/>
          <a:p>
            <a:r>
              <a:rPr lang="en-US" dirty="0"/>
              <a:t>Essentially an alternative language to SQL for describing views</a:t>
            </a:r>
            <a:br>
              <a:rPr lang="en-US" dirty="0"/>
            </a:br>
            <a:r>
              <a:rPr lang="en-US" sz="1800" dirty="0"/>
              <a:t>(Datalog views are always sets – no duplicates allowed)</a:t>
            </a:r>
          </a:p>
          <a:p>
            <a:r>
              <a:rPr lang="en-US" dirty="0"/>
              <a:t>Differential Datalog (DDlog) is a dialect of Datalog with extra features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A67DB-0975-4535-94E2-C7CC21E1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3B0AE-E795-4D09-9B7D-50E35D8330A3}"/>
              </a:ext>
            </a:extLst>
          </p:cNvPr>
          <p:cNvSpPr txBox="1"/>
          <p:nvPr/>
        </p:nvSpPr>
        <p:spPr>
          <a:xfrm>
            <a:off x="7519436" y="3733941"/>
            <a:ext cx="395763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V(name, age) :- 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T(name, age),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age &gt;= 10.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A7E5E-75DA-4245-A0AB-96F1FD387882}"/>
              </a:ext>
            </a:extLst>
          </p:cNvPr>
          <p:cNvSpPr txBox="1"/>
          <p:nvPr/>
        </p:nvSpPr>
        <p:spPr>
          <a:xfrm>
            <a:off x="553010" y="3733941"/>
            <a:ext cx="6094878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VIEW</a:t>
            </a:r>
            <a:r>
              <a:rPr lang="en-US" sz="2800" dirty="0">
                <a:latin typeface="Consolas" panose="020B0609020204030204" pitchFamily="49" charset="0"/>
              </a:rPr>
              <a:t> 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1D060-6E8C-44D8-B84F-36252C879FCB}"/>
              </a:ext>
            </a:extLst>
          </p:cNvPr>
          <p:cNvSpPr txBox="1"/>
          <p:nvPr/>
        </p:nvSpPr>
        <p:spPr>
          <a:xfrm>
            <a:off x="3226909" y="5124087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40B45-5AFB-4A2C-88A9-CD734CC9432B}"/>
              </a:ext>
            </a:extLst>
          </p:cNvPr>
          <p:cNvSpPr txBox="1"/>
          <p:nvPr/>
        </p:nvSpPr>
        <p:spPr>
          <a:xfrm>
            <a:off x="8965092" y="5070129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2663063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1689"/>
            <a:ext cx="4594412" cy="1708829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A89958-6AB8-4C4A-9FDD-B0BD2184FC0E}"/>
              </a:ext>
            </a:extLst>
          </p:cNvPr>
          <p:cNvSpPr txBox="1"/>
          <p:nvPr/>
        </p:nvSpPr>
        <p:spPr>
          <a:xfrm>
            <a:off x="760039" y="3887187"/>
            <a:ext cx="4786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From now on I will omit the “CREATE VIEW” part.</a:t>
            </a:r>
          </a:p>
        </p:txBody>
      </p: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7254" y="1874035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8104046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41217-6C60-4CA5-AB5A-263DA6EC77D7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V(x) :- T1(x).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V(x) :- T2(x).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038398-6D6B-43B7-B28B-C12DB07E60B4}"/>
              </a:ext>
            </a:extLst>
          </p:cNvPr>
          <p:cNvSpPr txBox="1"/>
          <p:nvPr/>
        </p:nvSpPr>
        <p:spPr>
          <a:xfrm>
            <a:off x="2805993" y="3135959"/>
            <a:ext cx="742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SQL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E503C0-0778-4295-8152-3D48C8FF1643}"/>
              </a:ext>
            </a:extLst>
          </p:cNvPr>
          <p:cNvSpPr txBox="1"/>
          <p:nvPr/>
        </p:nvSpPr>
        <p:spPr>
          <a:xfrm>
            <a:off x="8544176" y="3082001"/>
            <a:ext cx="130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79844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8257603" y="4697295"/>
            <a:ext cx="346872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07F92-D01D-4047-B69B-E3E63F23264E}"/>
              </a:ext>
            </a:extLst>
          </p:cNvPr>
          <p:cNvSpPr txBox="1"/>
          <p:nvPr/>
        </p:nvSpPr>
        <p:spPr>
          <a:xfrm>
            <a:off x="6630509" y="1870075"/>
            <a:ext cx="5014072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latin typeface="Consolas" panose="020B0609020204030204" pitchFamily="49" charset="0"/>
              </a:rPr>
              <a:t>V(x) :- T1(x),</a:t>
            </a:r>
            <a:br>
              <a:rPr lang="en-US" sz="3600" dirty="0">
                <a:latin typeface="Consolas" panose="020B0609020204030204" pitchFamily="49" charset="0"/>
              </a:rPr>
            </a:br>
            <a:r>
              <a:rPr lang="en-US" sz="3600" dirty="0">
                <a:latin typeface="Consolas" panose="020B0609020204030204" pitchFamily="49" charset="0"/>
              </a:rPr>
              <a:t>    not T2(x).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548218" y="5401945"/>
            <a:ext cx="7664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Note: distinct will remove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</a:t>
            </a:r>
            <a:r>
              <a:rPr lang="en-US" b="1" dirty="0"/>
              <a:t>monotonic and non-monotonic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Stratified negation</a:t>
            </a:r>
            <a:endParaRPr lang="en-US" dirty="0"/>
          </a:p>
          <a:p>
            <a:pPr lvl="1"/>
            <a:r>
              <a:rPr lang="en-US" b="1" dirty="0"/>
              <a:t>Streaming computations (joins, window aggregates)</a:t>
            </a:r>
          </a:p>
          <a:p>
            <a:pPr lvl="1"/>
            <a:r>
              <a:rPr lang="en-US" b="1" dirty="0"/>
              <a:t>Relational while queries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bold </a:t>
            </a:r>
            <a:r>
              <a:rPr lang="en-US" dirty="0"/>
              <a:t>ones are new theoretical results in DD/DBSP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7624455" y="455417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…)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41C62-EE07-4F63-82C5-BB6594BBFCDC}"/>
              </a:ext>
            </a:extLst>
          </p:cNvPr>
          <p:cNvSpPr txBox="1"/>
          <p:nvPr/>
        </p:nvSpPr>
        <p:spPr>
          <a:xfrm>
            <a:off x="6973983" y="1920163"/>
            <a:ext cx="4657724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E(y) :- T(x),….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V(z) :- E(y),….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121372" y="4444110"/>
            <a:ext cx="67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442510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3B1461-DBE1-400A-BFA1-1CC0D69C587F}"/>
              </a:ext>
            </a:extLst>
          </p:cNvPr>
          <p:cNvSpPr txBox="1"/>
          <p:nvPr/>
        </p:nvSpPr>
        <p:spPr>
          <a:xfrm>
            <a:off x="5698810" y="4257844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7A7566D-092F-49BD-8C1E-0818545069B5}"/>
              </a:ext>
            </a:extLst>
          </p:cNvPr>
          <p:cNvCxnSpPr>
            <a:cxnSpLocks/>
          </p:cNvCxnSpPr>
          <p:nvPr/>
        </p:nvCxnSpPr>
        <p:spPr>
          <a:xfrm flipH="1">
            <a:off x="5553635" y="2326341"/>
            <a:ext cx="1526242" cy="21161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920DE6A-3106-478F-96A0-FB4591ADC78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77819" y="2864224"/>
            <a:ext cx="802058" cy="15782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5D4E-F8D1-46E6-AAC2-B4C08C5568E9}"/>
              </a:ext>
            </a:extLst>
          </p:cNvPr>
          <p:cNvSpPr txBox="1"/>
          <p:nvPr/>
        </p:nvSpPr>
        <p:spPr>
          <a:xfrm>
            <a:off x="838200" y="2076063"/>
            <a:ext cx="4151466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Very nasty in 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5649619" y="1841952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4579B-6A67-4BC1-80E6-19D95068AEC3}"/>
              </a:ext>
            </a:extLst>
          </p:cNvPr>
          <p:cNvSpPr txBox="1"/>
          <p:nvPr/>
        </p:nvSpPr>
        <p:spPr>
          <a:xfrm>
            <a:off x="549966" y="3716083"/>
            <a:ext cx="111517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The implementation iterates until convergence.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We will introduce two new circuit elements to create (inner) loops.</a:t>
            </a:r>
          </a:p>
        </p:txBody>
      </p:sp>
    </p:spTree>
    <p:extLst>
      <p:ext uri="{BB962C8B-B14F-4D97-AF65-F5344CB8AC3E}">
        <p14:creationId xmlns:p14="http://schemas.microsoft.com/office/powerpoint/2010/main" val="4927286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An operator that creates a stream from a scalar value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3166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operator is only defined for streams that have a finite number</a:t>
                </a:r>
                <a:br>
                  <a:rPr lang="en-US" dirty="0"/>
                </a:br>
                <a:r>
                  <a:rPr lang="en-US" dirty="0"/>
                  <a:t>of non-zero elements (they are zero almost everywhere, </a:t>
                </a:r>
                <a:r>
                  <a:rPr lang="en-US" dirty="0" err="1"/>
                  <a:t>a.e.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Add all values in stream. Well-defined if stream is 0 </a:t>
                </a:r>
                <a:r>
                  <a:rPr lang="en-US" dirty="0" err="1"/>
                  <a:t>a.e.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02" y="4838701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518902" y="5976439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5776202" y="5985408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950702" y="5257569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5997187" y="5257566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324618" y="6335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088927" y="636206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6630162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CDB3A-2733-4E63-B399-4F537814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loop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These two operators are always used in pairs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Most useful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has a recursive definition: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[0]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3E1611-4F24-45F9-A1A7-6D366DE2BB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24942"/>
              </a:xfrm>
              <a:blipFill>
                <a:blip r:embed="rId2"/>
                <a:stretch>
                  <a:fillRect l="-1043" t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F1601-393D-42F5-ABCC-7801F0F39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B94562-D4C4-4AB0-8DCA-D41E73F8E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79" y="2429933"/>
            <a:ext cx="4321476" cy="855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249EEA-3F62-4ABD-99E0-EBCD30A61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233" y="3984360"/>
            <a:ext cx="3742084" cy="114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2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:r>
                  <a:rPr lang="en-US" dirty="0"/>
                  <a:t>So we can talk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These show up in the implementation of loops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4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a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6C309-AF9C-413C-9AA3-2EEC85F036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83" y="1807783"/>
            <a:ext cx="11624031" cy="4351338"/>
          </a:xfrm>
        </p:spPr>
        <p:txBody>
          <a:bodyPr/>
          <a:lstStyle/>
          <a:p>
            <a:r>
              <a:rPr lang="en-US" dirty="0"/>
              <a:t>The circuit                                                       can be treated as a scalar operator</a:t>
            </a:r>
          </a:p>
          <a:p>
            <a:endParaRPr lang="en-US" dirty="0"/>
          </a:p>
          <a:p>
            <a:r>
              <a:rPr lang="en-US" dirty="0"/>
              <a:t>So it can be lifted to operate on stream like any other scalar operator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CF600-5186-4E0B-A571-C44D6456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325" y="1724710"/>
            <a:ext cx="4321476" cy="85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289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Simplest recursion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non-recursive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circuit and connect feedback: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this computes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given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3003" b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14EC8-A674-47CB-933F-0CF24AE68685}"/>
              </a:ext>
            </a:extLst>
          </p:cNvPr>
          <p:cNvSpPr txBox="1"/>
          <p:nvPr/>
        </p:nvSpPr>
        <p:spPr>
          <a:xfrm>
            <a:off x="3606801" y="391051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03608C-B2B6-426C-9A23-77A044ED1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244" y="4717095"/>
            <a:ext cx="6273179" cy="107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2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CBDF2-C418-476B-B079-3A75A5FAC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165" y="1646238"/>
            <a:ext cx="6273179" cy="10722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AAAF0B-1EA3-44D7-B805-2C79679D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3764732"/>
            <a:ext cx="5267459" cy="1222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313645" y="5969655"/>
            <a:ext cx="9002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proves the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331594" y="1379027"/>
            <a:ext cx="3760631" cy="15273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9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31632-D218-4881-92B3-D49E9B30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76" y="5761571"/>
            <a:ext cx="5038908" cy="1096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2FE88D-5745-414E-8724-36B92C1CA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64" y="4483854"/>
            <a:ext cx="6305274" cy="11736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3F6A6-0185-4EF2-8979-AB7C3783A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270" y="1231879"/>
            <a:ext cx="5267459" cy="1222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593CBD-CDC0-4DDE-808B-6F3C26BC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130" y="103255"/>
            <a:ext cx="10515600" cy="712407"/>
          </a:xfrm>
        </p:spPr>
        <p:txBody>
          <a:bodyPr/>
          <a:lstStyle/>
          <a:p>
            <a:r>
              <a:rPr lang="en-US" dirty="0"/>
              <a:t>Incremental recursive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Start with semi-naïve evaluation circuit 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the circuit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Incrementalize: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Apply chain and cycle rules: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FFAAAF-919A-42F3-B2A9-D6319E0EE9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5662"/>
                <a:ext cx="10515600" cy="5905813"/>
              </a:xfrm>
              <a:blipFill>
                <a:blip r:embed="rId5"/>
                <a:stretch>
                  <a:fillRect l="-1217" t="-1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25EA4-ED50-4EB5-8E20-BCEC90A15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7D2AB6-EDBB-4ED5-88F7-F25DE142A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2978" y="2844834"/>
            <a:ext cx="3425397" cy="110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1224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71" y="2735722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1040533" y="3236268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1016063" y="3236268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657601" y="3513267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6454832" y="4279661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25455795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8A4E3-14FC-440C-A8CA-F712CCE0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Synthesized from DDlog programs such as</a:t>
                </a:r>
                <a:br>
                  <a:rPr lang="en-US" dirty="0"/>
                </a:br>
                <a:r>
                  <a:rPr lang="en-US" dirty="0">
                    <a:latin typeface="Consolas" panose="020B0609020204030204" pitchFamily="49" charset="0"/>
                  </a:rPr>
                  <a:t>O(v) :- I(x),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var</a:t>
                </a:r>
                <a:r>
                  <a:rPr lang="en-US" dirty="0">
                    <a:latin typeface="Consolas" panose="020B0609020204030204" pitchFamily="49" charset="0"/>
                  </a:rPr>
                  <a:t> v = f(x).</a:t>
                </a:r>
              </a:p>
              <a:p>
                <a:r>
                  <a:rPr lang="en-US" dirty="0"/>
                  <a:t>The implementation lifts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every element of a stream</a:t>
                </a:r>
              </a:p>
              <a:p>
                <a:r>
                  <a:rPr lang="en-US" dirty="0"/>
                  <a:t>Note: 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8D61DC8-FE94-43ED-988D-6CA0B6A1CA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576FA-F147-4FF8-ADC4-4BCB1D1EF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935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Aggregation functions such as SUM, COUNT are linear functions</a:t>
                </a:r>
                <a:br>
                  <a:rPr lang="en-US" dirty="0"/>
                </a:b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But not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≝1⋅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>
                    <a:latin typeface="Consolas" panose="020B0609020204030204" pitchFamily="49" charset="0"/>
                  </a:rPr>
                  <a:t> </a:t>
                </a:r>
                <a:r>
                  <a:rPr lang="en-US" dirty="0"/>
                  <a:t>weighted sum is linear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216" y="3902142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Basics of Digital Signal Processing</a:t>
            </a:r>
          </a:p>
          <a:p>
            <a:r>
              <a:rPr lang="en-US" dirty="0"/>
              <a:t>Incremental computation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Implementing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3F9B7-172A-4404-9A43-098A7635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3021"/>
          </a:xfrm>
        </p:spPr>
        <p:txBody>
          <a:bodyPr/>
          <a:lstStyle/>
          <a:p>
            <a:r>
              <a:rPr lang="en-US" dirty="0" err="1"/>
              <a:t>Flatmap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</p:spPr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 operator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defined as: 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>
                  <a:lnSpc>
                    <a:spcPct val="110000"/>
                  </a:lnSpc>
                </a:pPr>
                <a:r>
                  <a:rPr lang="en-US" dirty="0"/>
                  <a:t>Same definition as map, but the type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different</a:t>
                </a:r>
              </a:p>
              <a:p>
                <a:r>
                  <a:rPr lang="en-US" dirty="0"/>
                  <a:t>In DDlog </a:t>
                </a:r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is a keyword and has no function parameter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input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I(set: </a:t>
                </a:r>
                <a:r>
                  <a:rPr lang="en-US" dirty="0">
                    <a:solidFill>
                      <a:srgbClr val="FF0000"/>
                    </a:solidFill>
                    <a:effectLst/>
                    <a:latin typeface="Consolas" panose="020B0609020204030204" pitchFamily="49" charset="0"/>
                  </a:rPr>
                  <a:t>Set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&lt;T&gt;)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output relation 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O(t: T)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O(v) :- I(set), v = </a:t>
                </a:r>
                <a:r>
                  <a:rPr lang="en-US" dirty="0" err="1">
                    <a:solidFill>
                      <a:schemeClr val="accent1"/>
                    </a:solidFill>
                    <a:effectLst/>
                    <a:latin typeface="Consolas" panose="020B0609020204030204" pitchFamily="49" charset="0"/>
                  </a:rPr>
                  <a:t>Flatmap</a:t>
                </a:r>
                <a:r>
                  <a:rPr lang="en-US" dirty="0">
                    <a:effectLst/>
                    <a:latin typeface="Consolas" panose="020B0609020204030204" pitchFamily="49" charset="0"/>
                  </a:rPr>
                  <a:t>(set). </a:t>
                </a:r>
                <a:br>
                  <a:rPr lang="en-US" dirty="0">
                    <a:effectLst/>
                    <a:latin typeface="Consolas" panose="020B0609020204030204" pitchFamily="49" charset="0"/>
                  </a:rPr>
                </a:br>
                <a:r>
                  <a:rPr lang="en-US" dirty="0">
                    <a:effectLst/>
                    <a:latin typeface="Consolas" panose="020B0609020204030204" pitchFamily="49" charset="0"/>
                  </a:rPr>
                  <a:t>// O = union of all sets in I</a:t>
                </a: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>
                    <a:latin typeface="Consolas" panose="020B0609020204030204" pitchFamily="49" charset="0"/>
                  </a:rPr>
                  <a:t>Flatmap</a:t>
                </a:r>
                <a:r>
                  <a:rPr lang="en-US" dirty="0"/>
                  <a:t> = </a:t>
                </a:r>
                <a:r>
                  <a:rPr lang="en-US" dirty="0" err="1"/>
                  <a:t>flatmap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↦ 1⋅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</a:t>
                </a:r>
                <a:r>
                  <a:rPr lang="en-US" dirty="0"/>
                  <a:t> is also a linear transformation on streams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A5D48-8F2F-41F1-A9B9-4BF17A95D5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87212"/>
                <a:ext cx="10515600" cy="5281217"/>
              </a:xfrm>
              <a:blipFill>
                <a:blip r:embed="rId2"/>
                <a:stretch>
                  <a:fillRect l="-1043" t="-1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E97EF-55A4-4FF4-B5C3-9F519B46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654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an arbitrary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the function </a:t>
                </a: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is a group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0515600" cy="5211192"/>
              </a:xfrm>
              <a:blipFill>
                <a:blip r:embed="rId2"/>
                <a:stretch>
                  <a:fillRect l="-1043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639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55772-E036-480B-8B78-643F09D37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incremental computation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are scalar types, 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Take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b="0" dirty="0"/>
                  <a:t>Define recursively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↑↑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)∘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a linear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we still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FC4FF-6F57-4BDB-8421-682C1ADB31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ADE04-1141-447E-99E7-EC8A536E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7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:r>
                  <a:rPr lang="en-US" b="0" i="1" dirty="0"/>
                  <a:t>Q</a:t>
                </a:r>
                <a:r>
                  <a:rPr lang="en-US" b="0" dirty="0"/>
                  <a:t> the following two are equivalent</a:t>
                </a:r>
                <a:br>
                  <a:rPr lang="en-US" b="0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29252</TotalTime>
  <Words>5015</Words>
  <Application>Microsoft Office PowerPoint</Application>
  <PresentationFormat>Widescreen</PresentationFormat>
  <Paragraphs>1271</Paragraphs>
  <Slides>95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Consolas</vt:lpstr>
      <vt:lpstr>Office Theme</vt:lpstr>
      <vt:lpstr>DBSP: Automatic Incremental View Maintenance for Rich Query Languages</vt:lpstr>
      <vt:lpstr>A success story: VMware Skyline Proactive Intelligence</vt:lpstr>
      <vt:lpstr>Query execution in Skyline</vt:lpstr>
      <vt:lpstr>Scalability</vt:lpstr>
      <vt:lpstr>Brief History</vt:lpstr>
      <vt:lpstr>Abstract</vt:lpstr>
      <vt:lpstr>DBSP is powerful</vt:lpstr>
      <vt:lpstr>What is incremental computation?</vt:lpstr>
      <vt:lpstr>Outline</vt:lpstr>
      <vt:lpstr>Analog and digital signals</vt:lpstr>
      <vt:lpstr>Nyquist–Shannon sampling theorem</vt:lpstr>
      <vt:lpstr>Streams (signals)</vt:lpstr>
      <vt:lpstr>Stream operators</vt:lpstr>
      <vt:lpstr>Lifting</vt:lpstr>
      <vt:lpstr>Addition</vt:lpstr>
      <vt:lpstr>The sound of silence</vt:lpstr>
      <vt:lpstr>Amplification</vt:lpstr>
      <vt:lpstr>Negation</vt:lpstr>
      <vt:lpstr>Delay (z^(-1) )</vt:lpstr>
      <vt:lpstr>Chaining operators into circuits</vt:lpstr>
      <vt:lpstr>Noise cancellation</vt:lpstr>
      <vt:lpstr>Circuit equivalence</vt:lpstr>
      <vt:lpstr>Time-invariance</vt:lpstr>
      <vt:lpstr>Causal operators</vt:lpstr>
      <vt:lpstr>Differentiation</vt:lpstr>
      <vt:lpstr>Integration</vt:lpstr>
      <vt:lpstr>Some properties</vt:lpstr>
      <vt:lpstr>Linear operators</vt:lpstr>
      <vt:lpstr>Bilinear operators</vt:lpstr>
      <vt:lpstr>Streams are groups</vt:lpstr>
      <vt:lpstr>Outline</vt:lpstr>
      <vt:lpstr>All databases are streaming databases!</vt:lpstr>
      <vt:lpstr>Views</vt:lpstr>
      <vt:lpstr>Incremental view maintenance</vt:lpstr>
      <vt:lpstr>Multiple inputs</vt:lpstr>
      <vt:lpstr>Fundamental Equation of Incremental View Maintenance</vt:lpstr>
      <vt:lpstr>Incremental queries are streaming systems</vt:lpstr>
      <vt:lpstr>Outline</vt:lpstr>
      <vt:lpstr>Linear operators</vt:lpstr>
      <vt:lpstr>Example of a linear query</vt:lpstr>
      <vt:lpstr>The chain rule</vt:lpstr>
      <vt:lpstr>Bilinear operators</vt:lpstr>
      <vt:lpstr>The cycle rule</vt:lpstr>
      <vt:lpstr>Internal state</vt:lpstr>
      <vt:lpstr>Outline</vt:lpstr>
      <vt:lpstr>Computing on tables</vt:lpstr>
      <vt:lpstr>Hold on! This is not well-defined!</vt:lpstr>
      <vt:lpstr>Z-sets (also called Z-relations)</vt:lpstr>
      <vt:lpstr>Z-sets are yummy!</vt:lpstr>
      <vt:lpstr>Example: Z-set addition</vt:lpstr>
      <vt:lpstr>The distinct operator</vt:lpstr>
      <vt:lpstr>Relational algebra using Z-set operations </vt:lpstr>
      <vt:lpstr>Recursion</vt:lpstr>
      <vt:lpstr>Streaming queries</vt:lpstr>
      <vt:lpstr>Definition of Differential Datalog</vt:lpstr>
      <vt:lpstr>We’re only getting started!</vt:lpstr>
      <vt:lpstr>Summary</vt:lpstr>
      <vt:lpstr>Extra slides</vt:lpstr>
      <vt:lpstr>Related work</vt:lpstr>
      <vt:lpstr>Materialized View Update Problem</vt:lpstr>
      <vt:lpstr>Datalog</vt:lpstr>
      <vt:lpstr>Set intersection</vt:lpstr>
      <vt:lpstr>Projection</vt:lpstr>
      <vt:lpstr>Translating a DDlog rule</vt:lpstr>
      <vt:lpstr>Multiset union (can have duplicates)</vt:lpstr>
      <vt:lpstr>Set union (no duplicates)</vt:lpstr>
      <vt:lpstr>Set difference</vt:lpstr>
      <vt:lpstr>Selection (filtering)</vt:lpstr>
      <vt:lpstr>Selection (filtering)</vt:lpstr>
      <vt:lpstr>Query composition</vt:lpstr>
      <vt:lpstr>Cartesian products</vt:lpstr>
      <vt:lpstr>Cartesian products</vt:lpstr>
      <vt:lpstr>(Equi)Joins</vt:lpstr>
      <vt:lpstr>DSP Filters</vt:lpstr>
      <vt:lpstr>Relation to synchronous digital circuits</vt:lpstr>
      <vt:lpstr>Synchronous circuits ideas</vt:lpstr>
      <vt:lpstr>DBSP vs Differential Dataflow</vt:lpstr>
      <vt:lpstr>Recursive computations</vt:lpstr>
      <vt:lpstr>Creating streams from scalars</vt:lpstr>
      <vt:lpstr>Creating scalars from streams</vt:lpstr>
      <vt:lpstr>Creating a loop</vt:lpstr>
      <vt:lpstr>Streams of Streams</vt:lpstr>
      <vt:lpstr>Lifting a loop</vt:lpstr>
      <vt:lpstr>Simplest recursion scheme</vt:lpstr>
      <vt:lpstr>Semi-naïve evaluation</vt:lpstr>
      <vt:lpstr>Incremental recursive circuits</vt:lpstr>
      <vt:lpstr>Transitive closure</vt:lpstr>
      <vt:lpstr>Map</vt:lpstr>
      <vt:lpstr>Aggregation</vt:lpstr>
      <vt:lpstr>Flatmap</vt:lpstr>
      <vt:lpstr>Group-by</vt:lpstr>
      <vt:lpstr>Proof of the cycle rule</vt:lpstr>
      <vt:lpstr>Nested incremental computation</vt:lpstr>
      <vt:lpstr>Optimizing distinct</vt:lpstr>
      <vt:lpstr>Incremental distinct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12</cp:revision>
  <dcterms:created xsi:type="dcterms:W3CDTF">2021-06-30T23:48:55Z</dcterms:created>
  <dcterms:modified xsi:type="dcterms:W3CDTF">2022-06-15T08:17:29Z</dcterms:modified>
</cp:coreProperties>
</file>